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9" r:id="rId4"/>
    <p:sldId id="258" r:id="rId5"/>
    <p:sldId id="271" r:id="rId6"/>
    <p:sldId id="290" r:id="rId7"/>
    <p:sldId id="295" r:id="rId8"/>
    <p:sldId id="303" r:id="rId9"/>
    <p:sldId id="282" r:id="rId10"/>
    <p:sldId id="281" r:id="rId11"/>
    <p:sldId id="283" r:id="rId12"/>
    <p:sldId id="284" r:id="rId13"/>
    <p:sldId id="285" r:id="rId14"/>
    <p:sldId id="287" r:id="rId15"/>
    <p:sldId id="288" r:id="rId16"/>
    <p:sldId id="286" r:id="rId17"/>
    <p:sldId id="291" r:id="rId18"/>
    <p:sldId id="269" r:id="rId19"/>
    <p:sldId id="270" r:id="rId20"/>
    <p:sldId id="272" r:id="rId21"/>
    <p:sldId id="273" r:id="rId22"/>
    <p:sldId id="302" r:id="rId23"/>
    <p:sldId id="276" r:id="rId24"/>
    <p:sldId id="296" r:id="rId25"/>
    <p:sldId id="297" r:id="rId26"/>
    <p:sldId id="298" r:id="rId27"/>
    <p:sldId id="299" r:id="rId28"/>
    <p:sldId id="292" r:id="rId29"/>
    <p:sldId id="300" r:id="rId30"/>
    <p:sldId id="301" r:id="rId31"/>
    <p:sldId id="293" r:id="rId32"/>
    <p:sldId id="267" r:id="rId33"/>
  </p:sldIdLst>
  <p:sldSz cx="18288000" cy="10287000"/>
  <p:notesSz cx="6858000" cy="9144000"/>
  <p:embeddedFontLst>
    <p:embeddedFont>
      <p:font typeface="TDTD순고딕" panose="020B0600000101010101" charset="-127"/>
      <p:regular r:id="rId35"/>
    </p:embeddedFont>
    <p:embeddedFont>
      <p:font typeface="Tlab 레트로라이프" panose="020B0600000101010101" charset="-127"/>
      <p:regular r:id="rId36"/>
    </p:embeddedFont>
    <p:embeddedFont>
      <p:font typeface="Tlab 레트로라이프 Bold" panose="020B0600000101010101" charset="-127"/>
      <p:regular r:id="rId37"/>
    </p:embeddedFont>
    <p:embeddedFont>
      <p:font typeface="Cambria Math" panose="02040503050406030204" pitchFamily="18" charset="0"/>
      <p:regular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3E"/>
    <a:srgbClr val="201E1F"/>
    <a:srgbClr val="658C6A"/>
    <a:srgbClr val="485849"/>
    <a:srgbClr val="FFA400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4168" autoAdjust="0"/>
  </p:normalViewPr>
  <p:slideViewPr>
    <p:cSldViewPr>
      <p:cViewPr varScale="1">
        <p:scale>
          <a:sx n="74" d="100"/>
          <a:sy n="74" d="100"/>
        </p:scale>
        <p:origin x="84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DCED4-D610-4672-8E43-8C8FBE331811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3AFC1-9FCB-46B1-A322-54E1A261B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36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2268-707F-790C-A464-4FA3DD55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3B2753-2498-5846-9365-B2F4736E0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A6A094-256F-C0E8-6F6E-F73BB1CCA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C9746-82CD-8835-0828-97FF0B94D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3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26C9-2D9A-D0B9-DF3E-E7BC4A5C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730413-0B55-AEE0-9275-BD6042F4D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FB6717-E4DA-CAD7-DDD3-B9F6054ED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007B80-6BEE-EEB9-6587-4C9AABE5D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6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E8A0D-7195-7FD0-1EE5-A0871E86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73C37-13C4-CF66-60FB-21E85C30E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7B1516-A1BF-9D61-8AD4-ED079B4BB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15722-D5C5-E43F-0AC6-32DCA60D9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64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CCF9-4E72-430C-2676-29B2B413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A569B5-8292-A713-E387-DFA58CDCD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9FC8B7-580E-84E8-4811-EBD422A24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68742-2596-C4EB-49E5-A228C842A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3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83EB-09DA-92BD-DD24-3621A3D63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7254DE-3BEE-5F4D-4388-549D13E70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C61FAD-708E-3100-DD5B-3EB049C88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46366-267D-98DA-86F1-92BE32F01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87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FE5C6-A5A2-0D18-A780-F303C0F3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766A7A-AA56-9EA1-26C5-B64395BF8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EC02F3-3406-2975-7C3B-837A45AB0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18AEE-E5E6-6317-0489-BC32E15AF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8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CA79-261D-3365-D535-6ADC7841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3831F4-A7E4-FEB8-E786-B6B82E373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3C349C-60CD-B273-3084-2AB287950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1C0F4-3B0E-8027-F0E2-E9222B720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2F9F-D3CC-CD72-A216-C8CF43E9F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71B418-639A-391B-EEAF-157DFDC6C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8EBD6-1F2A-9A59-997B-3ECC1B761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3E841-608D-A8C8-3ABF-4DAF081B3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3AFC1-9FCB-46B1-A322-54E1A261BE2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5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7.sv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video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10" Type="http://schemas.openxmlformats.org/officeDocument/2006/relationships/image" Target="../media/image17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4.svg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5" Type="http://schemas.openxmlformats.org/officeDocument/2006/relationships/image" Target="../media/image4.sv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svg"/><Relationship Id="rId12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2.sv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50.png"/><Relationship Id="rId1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jpeg"/><Relationship Id="rId4" Type="http://schemas.openxmlformats.org/officeDocument/2006/relationships/image" Target="../media/image2.svg"/><Relationship Id="rId9" Type="http://schemas.openxmlformats.org/officeDocument/2006/relationships/image" Target="../media/image17.sv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67.png"/><Relationship Id="rId5" Type="http://schemas.openxmlformats.org/officeDocument/2006/relationships/image" Target="../media/image3.png"/><Relationship Id="rId10" Type="http://schemas.openxmlformats.org/officeDocument/2006/relationships/image" Target="../media/image65.jpeg"/><Relationship Id="rId4" Type="http://schemas.openxmlformats.org/officeDocument/2006/relationships/image" Target="../media/image2.sv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70.png"/><Relationship Id="rId5" Type="http://schemas.openxmlformats.org/officeDocument/2006/relationships/image" Target="../media/image3.png"/><Relationship Id="rId15" Type="http://schemas.openxmlformats.org/officeDocument/2006/relationships/image" Target="../media/image57.png"/><Relationship Id="rId10" Type="http://schemas.openxmlformats.org/officeDocument/2006/relationships/image" Target="../media/image69.png"/><Relationship Id="rId4" Type="http://schemas.openxmlformats.org/officeDocument/2006/relationships/image" Target="../media/image2.svg"/><Relationship Id="rId9" Type="http://schemas.openxmlformats.org/officeDocument/2006/relationships/image" Target="../media/image68.jpeg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Capstone 25-1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54124" y="5776231"/>
            <a:ext cx="827589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ko-KR" sz="4000" spc="-163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AI-</a:t>
            </a:r>
            <a:r>
              <a:rPr lang="en-US" altLang="ko-KR" sz="4000" spc="-163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ccident</a:t>
            </a:r>
            <a:endParaRPr lang="en-US" sz="4000" spc="-163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809418" y="4246351"/>
            <a:ext cx="1066916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4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고속도로 </a:t>
            </a:r>
            <a:r>
              <a:rPr lang="en-US" altLang="ko-KR" sz="44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CCTV </a:t>
            </a:r>
            <a:r>
              <a:rPr lang="ko-KR" altLang="en-US" sz="44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영상 내 자동차 사고 상황 감지를 위한 인공지능 모델 개발 및 적용</a:t>
            </a:r>
            <a:endParaRPr lang="en-US" sz="44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416987" y="7558968"/>
            <a:ext cx="2842313" cy="177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12</a:t>
            </a:r>
            <a:r>
              <a:rPr lang="ko-KR" alt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</a:t>
            </a:r>
            <a:endParaRPr lang="en-US" altLang="ko-KR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18011791 </a:t>
            </a:r>
            <a:r>
              <a:rPr lang="ko-KR" alt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정찬우</a:t>
            </a:r>
            <a:endParaRPr lang="en-US" altLang="ko-KR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19011727 </a:t>
            </a:r>
            <a:r>
              <a:rPr lang="ko-KR" alt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정준용</a:t>
            </a:r>
            <a:endParaRPr lang="en-US" altLang="ko-KR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20011290 </a:t>
            </a:r>
            <a:r>
              <a:rPr lang="ko-KR" altLang="en-US" sz="2000" spc="-4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전우재</a:t>
            </a:r>
            <a:endParaRPr lang="en-US" altLang="ko-KR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20011901 </a:t>
            </a:r>
            <a:r>
              <a:rPr lang="ko-KR" altLang="en-US" sz="2000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안도현</a:t>
            </a:r>
            <a:endParaRPr lang="en-US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2CD2A-F1EF-0F6B-E0A4-C39D8650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E623E1-DD41-FED1-D45B-D9429C87CF2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9A6823-73C5-DA63-BFD7-2E3DDA78CAA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ABE67AD-24AC-A3B6-D042-9566D49CA16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6138827-52AE-B0B7-0EE7-B33CF72A6E2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EE5BE0-3E2C-3C87-8663-A5D593516EF6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89B3BA4-3856-199F-DC74-8289D46F999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CD3A2E-2B6C-349B-CAB7-A9CD7E45402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E49DEE-57E7-7E72-E902-0B86BEA05D7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417D669-3F02-7C98-EBDA-3E51081BDC7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237A287-F5F6-CEC1-E9C7-DEBEBEBA7B4F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A07F689-451E-3678-D3EE-DE3B3404602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EB31D27-1B3B-260D-F88F-C26723E328B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CF74D18-BDD0-1538-17D4-8B2FE28D5D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842D20F-6D45-9EEC-F3B6-05744DCB1D2E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62E2079-5580-82EB-7CFC-81036B4EAFD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2D4F4C0-94E2-D865-599E-6C66DBE19C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5B129B5-866C-7A04-6087-CEF5096E2A2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7ABD451-C668-A27B-0177-4A18157A2760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813685B-9333-AE7F-7C78-EDF4FD9CC278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EC9B1DB-6294-9701-BC5B-42B41B6DD057}"/>
              </a:ext>
            </a:extLst>
          </p:cNvPr>
          <p:cNvSpPr txBox="1"/>
          <p:nvPr/>
        </p:nvSpPr>
        <p:spPr>
          <a:xfrm>
            <a:off x="1676400" y="5150500"/>
            <a:ext cx="563339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Object Detection(</a:t>
            </a:r>
            <a:r>
              <a:rPr lang="en-US" sz="30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YOLOv8</a:t>
            </a: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C6A877E-2DF1-C80C-8260-EEB1CB1A5217}"/>
              </a:ext>
            </a:extLst>
          </p:cNvPr>
          <p:cNvSpPr txBox="1"/>
          <p:nvPr/>
        </p:nvSpPr>
        <p:spPr>
          <a:xfrm>
            <a:off x="1818028" y="6591300"/>
            <a:ext cx="563339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Object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Tracking(</a:t>
            </a:r>
            <a:r>
              <a:rPr lang="en-US" altLang="ko-KR" sz="3000" dirty="0" err="1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ByteTrack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19057125-8E09-C339-EBA8-A45B1A31B4F2}"/>
              </a:ext>
            </a:extLst>
          </p:cNvPr>
          <p:cNvSpPr txBox="1"/>
          <p:nvPr/>
        </p:nvSpPr>
        <p:spPr>
          <a:xfrm>
            <a:off x="4907677" y="3579666"/>
            <a:ext cx="8472646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움직임이 관찰되지 않는 차량 탐지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9E13DEE-C5BB-7E28-8FCC-C55F932CFCF4}"/>
              </a:ext>
            </a:extLst>
          </p:cNvPr>
          <p:cNvSpPr/>
          <p:nvPr/>
        </p:nvSpPr>
        <p:spPr>
          <a:xfrm>
            <a:off x="8051559" y="5829300"/>
            <a:ext cx="2768742" cy="762000"/>
          </a:xfrm>
          <a:prstGeom prst="rightArrow">
            <a:avLst/>
          </a:prstGeom>
          <a:solidFill>
            <a:srgbClr val="4858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4322DC0B-FFED-98C8-3149-DA7B816ACF4A}"/>
              </a:ext>
            </a:extLst>
          </p:cNvPr>
          <p:cNvSpPr txBox="1"/>
          <p:nvPr/>
        </p:nvSpPr>
        <p:spPr>
          <a:xfrm>
            <a:off x="11130608" y="8191500"/>
            <a:ext cx="563339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 발생 시 정지한 차량을 탐지</a:t>
            </a:r>
            <a:endParaRPr lang="en-US" altLang="ko-KR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id="{2F11B2C2-4D9F-1F14-E56D-05738781E231}"/>
              </a:ext>
            </a:extLst>
          </p:cNvPr>
          <p:cNvSpPr txBox="1"/>
          <p:nvPr/>
        </p:nvSpPr>
        <p:spPr>
          <a:xfrm>
            <a:off x="11274479" y="8675564"/>
            <a:ext cx="4986104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600" dirty="0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시계열적 정보를 반영하면서 여러 상황에 둔감한 모델</a:t>
            </a:r>
            <a:endParaRPr lang="en-US" sz="1600" dirty="0">
              <a:solidFill>
                <a:srgbClr val="658C6A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7" name="그림 26" descr="텍스트, 도로, 길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CD5959-FA6E-FEC4-CFAD-D5FDA3679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012" y="4577754"/>
            <a:ext cx="5306320" cy="35375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F73B7A9D-631A-20A1-126C-00B43FB6553D}"/>
              </a:ext>
            </a:extLst>
          </p:cNvPr>
          <p:cNvSpPr/>
          <p:nvPr/>
        </p:nvSpPr>
        <p:spPr>
          <a:xfrm>
            <a:off x="13449300" y="5669873"/>
            <a:ext cx="838200" cy="769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00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058C5-EEF2-A4EC-D5CE-477F7278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FFA5F9-25AE-9EC9-87CD-62FDAF34012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5B665F-2639-5631-B5F4-0E1515D72D5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1F65EDA-ABEC-5109-1B64-D4B7BBC64D5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D79F22E-8FA1-8380-4FBE-6024F91056D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AA7323-8A5B-09D5-D126-C7B539DDE8B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80FDDE-944F-34EF-4030-B6900711C26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D8A46BF-9201-E309-3B32-C34A23805B7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925E5C7-0A78-34BB-4FA6-ED1C3FBACB5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7F7C92E-89F3-EEC8-2299-9CA5DDC0BC5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88C4FF1-80C4-285E-92C0-D58F5D77B0D4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3F0CF4E-66B9-3E07-2C23-DDB875E9756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036C5A4-34C2-0602-A0DC-A06397F2653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FE9FD58-E518-C730-ED85-5E88F1916B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09E27E3-0724-C90D-FC38-CF125B9414D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639AB5A-6192-C384-420B-6FC28039797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AFDEAD4-1A0B-C911-9A3E-DC39A431BF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4B7C157-1B41-621E-3048-9955B0782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87C13D4-0EAA-C016-9C40-E8B39929591B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36D56F7-DC9B-6612-9BF2-1016239CF41F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FE69D9BC-5C02-2FF2-C9C1-7D92A63D0539}"/>
              </a:ext>
            </a:extLst>
          </p:cNvPr>
          <p:cNvSpPr txBox="1"/>
          <p:nvPr/>
        </p:nvSpPr>
        <p:spPr>
          <a:xfrm>
            <a:off x="7268999" y="6703110"/>
            <a:ext cx="3944316" cy="6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5400" dirty="0" err="1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ByteTrack</a:t>
            </a:r>
            <a:endParaRPr lang="en-US" altLang="ko-KR" sz="5400" dirty="0">
              <a:solidFill>
                <a:schemeClr val="accent1">
                  <a:lumMod val="75000"/>
                </a:schemeClr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1" name="AutoShape 30">
            <a:extLst>
              <a:ext uri="{FF2B5EF4-FFF2-40B4-BE49-F238E27FC236}">
                <a16:creationId xmlns:a16="http://schemas.microsoft.com/office/drawing/2014/main" id="{2BA65CE0-AA71-3367-55C5-0A942F4F42B7}"/>
              </a:ext>
            </a:extLst>
          </p:cNvPr>
          <p:cNvSpPr/>
          <p:nvPr/>
        </p:nvSpPr>
        <p:spPr>
          <a:xfrm flipH="1" flipV="1">
            <a:off x="6435528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31">
            <a:extLst>
              <a:ext uri="{FF2B5EF4-FFF2-40B4-BE49-F238E27FC236}">
                <a16:creationId xmlns:a16="http://schemas.microsoft.com/office/drawing/2014/main" id="{9FE75F99-8617-AD35-2815-5BA53AF39DF1}"/>
              </a:ext>
            </a:extLst>
          </p:cNvPr>
          <p:cNvSpPr/>
          <p:nvPr/>
        </p:nvSpPr>
        <p:spPr>
          <a:xfrm flipV="1">
            <a:off x="11853741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8" name="Picture 4" descr="소울인포테크">
            <a:extLst>
              <a:ext uri="{FF2B5EF4-FFF2-40B4-BE49-F238E27FC236}">
                <a16:creationId xmlns:a16="http://schemas.microsoft.com/office/drawing/2014/main" id="{D0CE3A9E-A222-29AD-8996-5928DB038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19217" r="8799" b="22845"/>
          <a:stretch>
            <a:fillRect/>
          </a:stretch>
        </p:blipFill>
        <p:spPr bwMode="auto">
          <a:xfrm>
            <a:off x="1503322" y="4898407"/>
            <a:ext cx="4394626" cy="10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VI Technologies - ICT solutions ,Counterfeit ,E-Invoicing, IoT, Data  Analytics, and Cybersecurity.">
            <a:extLst>
              <a:ext uri="{FF2B5EF4-FFF2-40B4-BE49-F238E27FC236}">
                <a16:creationId xmlns:a16="http://schemas.microsoft.com/office/drawing/2014/main" id="{0BC107D7-74AF-00B0-0C08-C6AB9475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26" y="5007259"/>
            <a:ext cx="3379862" cy="9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ructure your code better in Google Colab with Text and Code Cells | by  Mitesh Parmar | Medium">
            <a:extLst>
              <a:ext uri="{FF2B5EF4-FFF2-40B4-BE49-F238E27FC236}">
                <a16:creationId xmlns:a16="http://schemas.microsoft.com/office/drawing/2014/main" id="{7E193E75-6C63-1F7B-D5E7-43676E74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952" y="5323100"/>
            <a:ext cx="4649122" cy="206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i - 무료 네트워킹개 아이콘">
            <a:extLst>
              <a:ext uri="{FF2B5EF4-FFF2-40B4-BE49-F238E27FC236}">
                <a16:creationId xmlns:a16="http://schemas.microsoft.com/office/drawing/2014/main" id="{C90FA914-84AD-98EE-9EE6-78F4BDA5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17" y="6060571"/>
            <a:ext cx="1557235" cy="155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1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745F1-5336-278D-E195-08D1DA01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3F46E36-B306-85EC-21BA-F011AC36E23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327A57-55A6-9B56-080D-FC13B45AD04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263B168-8266-76A6-6A71-C1B04EB9FA8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DF4EE8-5352-709B-50FA-D02318AF14D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9B3088-E36F-BDA0-40A3-ACD5C2B3185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FDDC28-1316-949C-4A96-3D9B944DA8E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F61264-6AF4-F43F-0A3B-CBA78527893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FC096BA-49C8-A26E-F1AD-4E41216B63A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AA6C2A2-6723-2619-626B-DA5EA1F4204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98B8483-2BBA-BD39-6E6C-6FE3AB6D78AC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4B247FF-53EE-16F2-9C5E-B063CD72271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FBFAF22-88E8-10AA-1370-BA5B7A5A901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3BA0591-448B-EBC6-D898-95D28C8534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21C950A-85A3-AF3F-9AB8-F3AD3459D1D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73EBAE6-8A82-E08C-C32D-9DC24AF8905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C516EDC-A867-AD93-C53D-A09C5F45F4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DBD1992-C8E9-A6A3-1664-38E611ECB24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F752895-2FC2-287F-CB48-C3E955541DC7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B9F13D-23E4-9DF7-A2F8-2A0A37AF7B32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1" name="AutoShape 30">
            <a:extLst>
              <a:ext uri="{FF2B5EF4-FFF2-40B4-BE49-F238E27FC236}">
                <a16:creationId xmlns:a16="http://schemas.microsoft.com/office/drawing/2014/main" id="{81AA0219-0931-AF8E-0848-C82E61C25A73}"/>
              </a:ext>
            </a:extLst>
          </p:cNvPr>
          <p:cNvSpPr/>
          <p:nvPr/>
        </p:nvSpPr>
        <p:spPr>
          <a:xfrm flipH="1" flipV="1">
            <a:off x="6553200" y="4152900"/>
            <a:ext cx="0" cy="41262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 descr="생성된 이미지">
            <a:extLst>
              <a:ext uri="{FF2B5EF4-FFF2-40B4-BE49-F238E27FC236}">
                <a16:creationId xmlns:a16="http://schemas.microsoft.com/office/drawing/2014/main" id="{A01D7FA7-286B-450C-3322-CA62028E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84" y="2931455"/>
            <a:ext cx="4216100" cy="63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666B4435-D6BA-2CF8-61EF-05E8DA4D37EC}"/>
              </a:ext>
            </a:extLst>
          </p:cNvPr>
          <p:cNvSpPr/>
          <p:nvPr/>
        </p:nvSpPr>
        <p:spPr>
          <a:xfrm>
            <a:off x="7329708" y="563184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FC96DD9-A644-49E2-8239-F20109A703F9}"/>
              </a:ext>
            </a:extLst>
          </p:cNvPr>
          <p:cNvSpPr txBox="1"/>
          <p:nvPr/>
        </p:nvSpPr>
        <p:spPr>
          <a:xfrm>
            <a:off x="8055315" y="5600700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ByteTrack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을 이용해 차량에 고유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ID 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부여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86BD5109-95A7-0154-2D4C-E67BA878A8B1}"/>
              </a:ext>
            </a:extLst>
          </p:cNvPr>
          <p:cNvSpPr/>
          <p:nvPr/>
        </p:nvSpPr>
        <p:spPr>
          <a:xfrm>
            <a:off x="7329708" y="6603156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38770F4B-00E9-6E94-028F-8590601598E0}"/>
              </a:ext>
            </a:extLst>
          </p:cNvPr>
          <p:cNvSpPr txBox="1"/>
          <p:nvPr/>
        </p:nvSpPr>
        <p:spPr>
          <a:xfrm>
            <a:off x="8055315" y="6572008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연속된 프레임에서 동일 차량의 중심 좌표 추적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F821B73F-9E07-F5A8-43EC-C59D5A1D3237}"/>
              </a:ext>
            </a:extLst>
          </p:cNvPr>
          <p:cNvSpPr txBox="1"/>
          <p:nvPr/>
        </p:nvSpPr>
        <p:spPr>
          <a:xfrm>
            <a:off x="6910352" y="3808727"/>
            <a:ext cx="9210164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위치 변화량을 기반으로 움직임 분석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98448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CB26-4FBE-4C4A-3A8C-9B214DA3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FD040D-989B-388D-8CED-55BB3CD4FCC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1D79BF-3405-37FE-B8CE-0EC83946867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B8AE94-F66A-84F4-E594-5B4DF496577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B18091A-B45C-DE9C-5818-1C443E99F7C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EBCDE2-38A5-F9C5-B9AC-866D4147479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11A017-DD30-30A9-0E96-DA4C040ABA4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356994-70EC-56CE-9DF3-C6F4B19DA86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B39BB54-A559-18AC-1512-33ECF3BAFD1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06831D-9EE5-58F1-98CC-1EABFE5AB37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03D8BA5-9251-0A1D-7789-BDE244AFA4D4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1741C3F-A4AF-9C23-E8CC-89C58C43675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13B242E-2EFA-A296-7D11-41E393B0EC9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BF1A811-049E-F985-61C2-DDAA4BC28D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630832A-7E89-F687-134A-68AC9B2BAA5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9E3BB61-4B6B-A8A7-C0D2-A1841AB738B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588C772-662A-2AA1-33F9-DB535ADABE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9FE5B9C-0959-2BD9-7EB5-8093A7DB247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51422D1-5C7A-33C6-CF9E-0233665AE31B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E9B4E2-F73D-40FE-988E-0AD5E58D1B39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92F18C7-9998-EC78-7482-7BFA38C71B37}"/>
                  </a:ext>
                </a:extLst>
              </p:cNvPr>
              <p:cNvSpPr/>
              <p:nvPr/>
            </p:nvSpPr>
            <p:spPr>
              <a:xfrm>
                <a:off x="3490325" y="4153049"/>
                <a:ext cx="11403486" cy="1295251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rgbClr val="485849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차량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485849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ko-KR" altLang="en-US" sz="2400" dirty="0">
                    <a:solidFill>
                      <a:srgbClr val="485849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485849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ko-KR" altLang="en-US" sz="2400" dirty="0">
                    <a:solidFill>
                      <a:srgbClr val="485849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번째 프레임에서 중심 좌표를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48584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48584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 smtClean="0">
                            <a:solidFill>
                              <a:srgbClr val="485849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2400" b="1" i="1" smtClean="0">
                        <a:solidFill>
                          <a:srgbClr val="48584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>
                    <a:solidFill>
                      <a:srgbClr val="485849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라고 할 때</a:t>
                </a:r>
                <a:r>
                  <a:rPr lang="en-US" altLang="ko-KR" sz="2400" dirty="0">
                    <a:solidFill>
                      <a:srgbClr val="485849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, </a:t>
                </a:r>
                <a:r>
                  <a:rPr lang="ko-KR" altLang="en-US" sz="2400" dirty="0">
                    <a:solidFill>
                      <a:srgbClr val="485849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차량의 변위는</a:t>
                </a:r>
                <a:endParaRPr lang="en-US" altLang="ko-KR" sz="2400" dirty="0">
                  <a:solidFill>
                    <a:srgbClr val="485849"/>
                  </a:solidFill>
                  <a:latin typeface="Tlab 레트로라이프" panose="020B0600000101010101" charset="-127"/>
                  <a:ea typeface="Tlab 레트로라이프" panose="020B0600000101010101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rgbClr val="4858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b="1" i="1">
                                  <a:solidFill>
                                    <a:srgbClr val="4858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ko-KR" sz="2400" b="1" i="1">
                                  <a:solidFill>
                                    <a:srgbClr val="48584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b="1" i="1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rgbClr val="48584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solidFill>
                                    <a:srgbClr val="4858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1" i="1" smtClean="0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ko-KR" sz="2400" b="1" i="1" smtClean="0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solidFill>
                                    <a:srgbClr val="48584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solidFill>
                                <a:srgbClr val="48584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solidFill>
                                    <a:srgbClr val="4858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1" i="1" smtClean="0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ko-KR" sz="2400" b="1" i="1" smtClean="0">
                                      <a:solidFill>
                                        <a:srgbClr val="48584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b="1" i="1" smtClean="0">
                                          <a:solidFill>
                                            <a:srgbClr val="48584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solidFill>
                                    <a:srgbClr val="48584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sz="2400" b="1" dirty="0">
                  <a:solidFill>
                    <a:srgbClr val="485849"/>
                  </a:solidFill>
                  <a:latin typeface="Tlab 레트로라이프" panose="020B0600000101010101" charset="-127"/>
                  <a:ea typeface="Tlab 레트로라이프" panose="020B0600000101010101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92F18C7-9998-EC78-7482-7BFA38C71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325" y="4153049"/>
                <a:ext cx="11403486" cy="12952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32">
            <a:extLst>
              <a:ext uri="{FF2B5EF4-FFF2-40B4-BE49-F238E27FC236}">
                <a16:creationId xmlns:a16="http://schemas.microsoft.com/office/drawing/2014/main" id="{02960952-8B73-23EE-97EE-DFB93590B29D}"/>
              </a:ext>
            </a:extLst>
          </p:cNvPr>
          <p:cNvSpPr txBox="1"/>
          <p:nvPr/>
        </p:nvSpPr>
        <p:spPr>
          <a:xfrm>
            <a:off x="3938092" y="3327400"/>
            <a:ext cx="10507953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중심 좌표를 기반으로 운동 상태의 정의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C3BA60DE-BC6C-9FEB-037A-CAF9C0AC183C}"/>
              </a:ext>
            </a:extLst>
          </p:cNvPr>
          <p:cNvSpPr/>
          <p:nvPr/>
        </p:nvSpPr>
        <p:spPr>
          <a:xfrm>
            <a:off x="3496379" y="7431266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C0A49-D562-EE8C-E6C7-2237DB21691F}"/>
              </a:ext>
            </a:extLst>
          </p:cNvPr>
          <p:cNvSpPr txBox="1"/>
          <p:nvPr/>
        </p:nvSpPr>
        <p:spPr>
          <a:xfrm>
            <a:off x="4221986" y="7400118"/>
            <a:ext cx="1252162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다음 프레임으로 넘어갈 때  차량 중심 좌표 변위가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 </a:t>
            </a:r>
            <a:r>
              <a:rPr lang="en-US" altLang="ko-KR" sz="3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px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이하라면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BC6D4E-6A63-B4B5-DEF5-54943B40923C}"/>
              </a:ext>
            </a:extLst>
          </p:cNvPr>
          <p:cNvSpPr/>
          <p:nvPr/>
        </p:nvSpPr>
        <p:spPr>
          <a:xfrm>
            <a:off x="3497723" y="8147790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88371-BF31-05B9-9B8E-84CF1CBE7811}"/>
              </a:ext>
            </a:extLst>
          </p:cNvPr>
          <p:cNvSpPr txBox="1"/>
          <p:nvPr/>
        </p:nvSpPr>
        <p:spPr>
          <a:xfrm>
            <a:off x="4223330" y="8116642"/>
            <a:ext cx="1252162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</a:t>
            </a:r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정지 프레임</a:t>
            </a: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] Count +1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2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붉은색 바운딩 박스가 나타나는 프레임</a:t>
            </a:r>
            <a:r>
              <a:rPr lang="en-US" altLang="ko-KR" sz="2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333CD4D7-2A66-2B8B-5CCE-21E202A1AA4B}"/>
              </a:ext>
            </a:extLst>
          </p:cNvPr>
          <p:cNvSpPr/>
          <p:nvPr/>
        </p:nvSpPr>
        <p:spPr>
          <a:xfrm>
            <a:off x="3516773" y="669864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7C7CF-97C6-E8FD-0655-60674D270D75}"/>
              </a:ext>
            </a:extLst>
          </p:cNvPr>
          <p:cNvSpPr txBox="1"/>
          <p:nvPr/>
        </p:nvSpPr>
        <p:spPr>
          <a:xfrm>
            <a:off x="4242380" y="6667500"/>
            <a:ext cx="1252162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[Position Threshold]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설정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66280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5784-568F-D59A-2D90-8676D8327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B0D4B1-DFCE-21D9-8C8B-A43EACA7F7B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BFC201-E8F5-35F6-5882-52253D848BB2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E56F46-F476-A00D-27FF-ECE409F9FBD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B027082-EBC8-42BD-6A68-48D14512323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A25C16-38DE-B947-4111-733015CECCE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BD16E17-41EB-E6BB-32FB-8A4BA8335F1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07FA3EB-9A06-B4E9-1CD8-93B0EC380B4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39764A-287F-EA3B-AA37-F45987E0C30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2D7E37-51B7-661B-D678-C243282BCA0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74FF290-0C64-C0FE-D9B3-92A2F58BEE0F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73DBDD3-1FDD-AA49-BF2C-27695860E3F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B01980F-EC46-03F8-8550-32E00561165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BD681EC-C539-40A4-8B58-36331326C5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1FF146F-3D4D-143D-4D84-B3A1F52DB41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116940-87F1-5228-BC4E-62E3E030004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3940BC4-2796-9B20-968B-B95D3A0D92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062391A-0DC1-5DC2-18D1-959937621CF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3F4C7EF-5206-8A2F-7F4D-AA27EAFE19A6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F8E44CC-16A0-E493-2798-5A9728C6EFFB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F415B2DA-C138-84B5-7256-2635D8805F74}"/>
              </a:ext>
            </a:extLst>
          </p:cNvPr>
          <p:cNvSpPr txBox="1"/>
          <p:nvPr/>
        </p:nvSpPr>
        <p:spPr>
          <a:xfrm>
            <a:off x="969968" y="3479691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Stop</a:t>
            </a: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6B4183F-20F9-1548-AC00-24DC886A2345}"/>
              </a:ext>
            </a:extLst>
          </p:cNvPr>
          <p:cNvSpPr txBox="1"/>
          <p:nvPr/>
        </p:nvSpPr>
        <p:spPr>
          <a:xfrm>
            <a:off x="969968" y="5321799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Move</a:t>
            </a:r>
          </a:p>
        </p:txBody>
      </p:sp>
      <p:sp>
        <p:nvSpPr>
          <p:cNvPr id="27" name="AutoShape 30">
            <a:extLst>
              <a:ext uri="{FF2B5EF4-FFF2-40B4-BE49-F238E27FC236}">
                <a16:creationId xmlns:a16="http://schemas.microsoft.com/office/drawing/2014/main" id="{1E5EF845-B86A-3071-F1B7-FC8436D6F079}"/>
              </a:ext>
            </a:extLst>
          </p:cNvPr>
          <p:cNvSpPr/>
          <p:nvPr/>
        </p:nvSpPr>
        <p:spPr>
          <a:xfrm flipH="1" flipV="1">
            <a:off x="3352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BA9B01E8-198E-5030-6118-C2E36BCCF87D}"/>
              </a:ext>
            </a:extLst>
          </p:cNvPr>
          <p:cNvSpPr/>
          <p:nvPr/>
        </p:nvSpPr>
        <p:spPr>
          <a:xfrm flipH="1" flipV="1">
            <a:off x="5638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4" name="AutoShape 30">
            <a:extLst>
              <a:ext uri="{FF2B5EF4-FFF2-40B4-BE49-F238E27FC236}">
                <a16:creationId xmlns:a16="http://schemas.microsoft.com/office/drawing/2014/main" id="{8A0B901D-B056-B29E-4B76-C7757CA69BB5}"/>
              </a:ext>
            </a:extLst>
          </p:cNvPr>
          <p:cNvSpPr/>
          <p:nvPr/>
        </p:nvSpPr>
        <p:spPr>
          <a:xfrm flipH="1" flipV="1">
            <a:off x="5638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5" name="AutoShape 30">
            <a:extLst>
              <a:ext uri="{FF2B5EF4-FFF2-40B4-BE49-F238E27FC236}">
                <a16:creationId xmlns:a16="http://schemas.microsoft.com/office/drawing/2014/main" id="{FBEB60BD-9863-16CB-91AA-490F265D5570}"/>
              </a:ext>
            </a:extLst>
          </p:cNvPr>
          <p:cNvSpPr/>
          <p:nvPr/>
        </p:nvSpPr>
        <p:spPr>
          <a:xfrm flipH="1" flipV="1">
            <a:off x="7924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AutoShape 30">
            <a:extLst>
              <a:ext uri="{FF2B5EF4-FFF2-40B4-BE49-F238E27FC236}">
                <a16:creationId xmlns:a16="http://schemas.microsoft.com/office/drawing/2014/main" id="{297576F0-2F1F-4582-3BAB-659F27CEA069}"/>
              </a:ext>
            </a:extLst>
          </p:cNvPr>
          <p:cNvSpPr/>
          <p:nvPr/>
        </p:nvSpPr>
        <p:spPr>
          <a:xfrm flipH="1" flipV="1">
            <a:off x="7924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7" name="AutoShape 30">
            <a:extLst>
              <a:ext uri="{FF2B5EF4-FFF2-40B4-BE49-F238E27FC236}">
                <a16:creationId xmlns:a16="http://schemas.microsoft.com/office/drawing/2014/main" id="{87AFAA86-2731-B2E9-C112-1FEF2C4AD2A9}"/>
              </a:ext>
            </a:extLst>
          </p:cNvPr>
          <p:cNvSpPr/>
          <p:nvPr/>
        </p:nvSpPr>
        <p:spPr>
          <a:xfrm flipH="1" flipV="1">
            <a:off x="10210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8" name="AutoShape 30">
            <a:extLst>
              <a:ext uri="{FF2B5EF4-FFF2-40B4-BE49-F238E27FC236}">
                <a16:creationId xmlns:a16="http://schemas.microsoft.com/office/drawing/2014/main" id="{2041CAF6-9E87-2397-B62C-4BCDAB62A3D4}"/>
              </a:ext>
            </a:extLst>
          </p:cNvPr>
          <p:cNvSpPr/>
          <p:nvPr/>
        </p:nvSpPr>
        <p:spPr>
          <a:xfrm flipH="1" flipV="1">
            <a:off x="12496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9" name="AutoShape 30">
            <a:extLst>
              <a:ext uri="{FF2B5EF4-FFF2-40B4-BE49-F238E27FC236}">
                <a16:creationId xmlns:a16="http://schemas.microsoft.com/office/drawing/2014/main" id="{A4AE7FD7-A9E8-1DEF-F3FA-18D68DFF4EBA}"/>
              </a:ext>
            </a:extLst>
          </p:cNvPr>
          <p:cNvSpPr/>
          <p:nvPr/>
        </p:nvSpPr>
        <p:spPr>
          <a:xfrm flipH="1" flipV="1">
            <a:off x="12496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0" name="AutoShape 30">
            <a:extLst>
              <a:ext uri="{FF2B5EF4-FFF2-40B4-BE49-F238E27FC236}">
                <a16:creationId xmlns:a16="http://schemas.microsoft.com/office/drawing/2014/main" id="{3CDA4C9B-5FB9-833A-7376-858FA5F1AF1E}"/>
              </a:ext>
            </a:extLst>
          </p:cNvPr>
          <p:cNvSpPr/>
          <p:nvPr/>
        </p:nvSpPr>
        <p:spPr>
          <a:xfrm flipH="1" flipV="1">
            <a:off x="14782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A5549B3F-6E1F-0FA0-E057-7EA31F2A8176}"/>
              </a:ext>
            </a:extLst>
          </p:cNvPr>
          <p:cNvSpPr txBox="1"/>
          <p:nvPr/>
        </p:nvSpPr>
        <p:spPr>
          <a:xfrm>
            <a:off x="2666632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4" name="TextBox 35">
            <a:extLst>
              <a:ext uri="{FF2B5EF4-FFF2-40B4-BE49-F238E27FC236}">
                <a16:creationId xmlns:a16="http://schemas.microsoft.com/office/drawing/2014/main" id="{888B09D4-B649-7C4B-5DB0-DC25F83FBC99}"/>
              </a:ext>
            </a:extLst>
          </p:cNvPr>
          <p:cNvSpPr txBox="1"/>
          <p:nvPr/>
        </p:nvSpPr>
        <p:spPr>
          <a:xfrm>
            <a:off x="4989008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F095218C-5D7F-4D32-7188-36FF005E0935}"/>
              </a:ext>
            </a:extLst>
          </p:cNvPr>
          <p:cNvSpPr txBox="1"/>
          <p:nvPr/>
        </p:nvSpPr>
        <p:spPr>
          <a:xfrm>
            <a:off x="7234761" y="6381804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6" name="TextBox 35">
            <a:extLst>
              <a:ext uri="{FF2B5EF4-FFF2-40B4-BE49-F238E27FC236}">
                <a16:creationId xmlns:a16="http://schemas.microsoft.com/office/drawing/2014/main" id="{CD588798-7353-03A4-45A6-CFAB3B3816BB}"/>
              </a:ext>
            </a:extLst>
          </p:cNvPr>
          <p:cNvSpPr txBox="1"/>
          <p:nvPr/>
        </p:nvSpPr>
        <p:spPr>
          <a:xfrm>
            <a:off x="9523550" y="6381804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ED0318A6-782E-203E-103D-FA2AB2CA1FAA}"/>
              </a:ext>
            </a:extLst>
          </p:cNvPr>
          <p:cNvSpPr txBox="1"/>
          <p:nvPr/>
        </p:nvSpPr>
        <p:spPr>
          <a:xfrm>
            <a:off x="11819683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B90C0BD0-AF3F-BCB6-C05A-8FB0C133C4DE}"/>
              </a:ext>
            </a:extLst>
          </p:cNvPr>
          <p:cNvSpPr txBox="1"/>
          <p:nvPr/>
        </p:nvSpPr>
        <p:spPr>
          <a:xfrm>
            <a:off x="14113569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pic>
        <p:nvPicPr>
          <p:cNvPr id="4098" name="Picture 2" descr="Car Detailed Rounded Lineal color icon | Freepik">
            <a:extLst>
              <a:ext uri="{FF2B5EF4-FFF2-40B4-BE49-F238E27FC236}">
                <a16:creationId xmlns:a16="http://schemas.microsoft.com/office/drawing/2014/main" id="{9ACED5A6-762C-395B-BB61-7ADB9A5E9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9" b="18344"/>
          <a:stretch>
            <a:fillRect/>
          </a:stretch>
        </p:blipFill>
        <p:spPr bwMode="auto">
          <a:xfrm>
            <a:off x="2253194" y="3106289"/>
            <a:ext cx="2413546" cy="149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 Generic Outline Color icon | Freepik">
            <a:extLst>
              <a:ext uri="{FF2B5EF4-FFF2-40B4-BE49-F238E27FC236}">
                <a16:creationId xmlns:a16="http://schemas.microsoft.com/office/drawing/2014/main" id="{39707098-0FE5-C7E7-A860-B63171840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2253194" y="4777164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2">
            <a:extLst>
              <a:ext uri="{FF2B5EF4-FFF2-40B4-BE49-F238E27FC236}">
                <a16:creationId xmlns:a16="http://schemas.microsoft.com/office/drawing/2014/main" id="{57C6B757-CB57-5D07-70E7-8A45037EEB5C}"/>
              </a:ext>
            </a:extLst>
          </p:cNvPr>
          <p:cNvSpPr/>
          <p:nvPr/>
        </p:nvSpPr>
        <p:spPr>
          <a:xfrm>
            <a:off x="3732343" y="7084544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57615-F71B-5E26-4CD3-2B29371E8409}"/>
              </a:ext>
            </a:extLst>
          </p:cNvPr>
          <p:cNvSpPr txBox="1"/>
          <p:nvPr/>
        </p:nvSpPr>
        <p:spPr>
          <a:xfrm>
            <a:off x="4441491" y="7072306"/>
            <a:ext cx="1252162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[Stationary Frame Threshold]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설정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26141C48-97D8-F73F-41FA-56F945FE11A0}"/>
              </a:ext>
            </a:extLst>
          </p:cNvPr>
          <p:cNvSpPr/>
          <p:nvPr/>
        </p:nvSpPr>
        <p:spPr>
          <a:xfrm>
            <a:off x="3715884" y="7823434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88774-C43F-D256-629D-6FA589503E6C}"/>
              </a:ext>
            </a:extLst>
          </p:cNvPr>
          <p:cNvSpPr txBox="1"/>
          <p:nvPr/>
        </p:nvSpPr>
        <p:spPr>
          <a:xfrm>
            <a:off x="4441491" y="7810616"/>
            <a:ext cx="1252162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</a:t>
            </a:r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정지 프레임</a:t>
            </a: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] Count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에 도달하면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7C434F8C-0044-3E1E-9053-70973F58A35C}"/>
              </a:ext>
            </a:extLst>
          </p:cNvPr>
          <p:cNvSpPr/>
          <p:nvPr/>
        </p:nvSpPr>
        <p:spPr>
          <a:xfrm>
            <a:off x="3715883" y="858072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AD6C-EDF3-80B4-5546-E5257B4F17E2}"/>
              </a:ext>
            </a:extLst>
          </p:cNvPr>
          <p:cNvSpPr txBox="1"/>
          <p:nvPr/>
        </p:nvSpPr>
        <p:spPr>
          <a:xfrm>
            <a:off x="4441490" y="8571039"/>
            <a:ext cx="10867289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chemeClr val="accent4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</a:t>
            </a:r>
            <a:r>
              <a:rPr lang="ko-KR" altLang="en-US" sz="3000" dirty="0">
                <a:solidFill>
                  <a:schemeClr val="accent4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정지 상태</a:t>
            </a:r>
            <a:r>
              <a:rPr lang="en-US" altLang="ko-KR" sz="3000" dirty="0">
                <a:solidFill>
                  <a:schemeClr val="accent4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] Count +1, </a:t>
            </a: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</a:t>
            </a:r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정지 프레임</a:t>
            </a: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] Count = 0 (</a:t>
            </a:r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초기화</a:t>
            </a:r>
            <a:r>
              <a:rPr lang="en-US" altLang="ko-KR" sz="30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81278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7 -4.81481E-6 L 0.61918 -4.81481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86066-8B79-4DF7-24F8-2F2B8F38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0BC97F-2751-FC81-05F7-BC34DECDCE9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91B320-F673-2414-99BF-FB240C4AA8C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1A9A7CE-6AE5-3FA0-56FA-03FEC6277C8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2187D7A-C88B-9B44-97BD-303EFB403F4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36835C1-D0FC-803C-B2C4-5CDFAD2CA62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605B30-0592-C82F-5411-B640075363C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07AF20D-4D76-36E7-2CD7-421A34253995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1D8905F-27A0-5139-3413-5CFA65ADBEC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7147A38-84B2-A677-30AC-A49418DF386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5782854-6C2C-1D61-1E87-E5BC8132A6E6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8919CC6-ABE2-E194-1CA5-0733208934C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086E48E-765E-EC6E-3ED2-083DCA61068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DE93522-1D07-3E7B-0048-0FAC05B44A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C0AB116-E3E8-59A5-BE91-9B1C7B39FF1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FD7C243-E60D-6909-B826-E393A494120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B30415F-EB47-0EF8-9C60-6A19420745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9C562D4-1DB1-5215-1784-1F5C45819B1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63DE4EC-CFE1-CE4C-F796-8A35F01B12AD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D471305-2D85-4AB3-2566-11C92292FA56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D4FF67B7-F20B-A8FB-B76A-3933EA7D1921}"/>
              </a:ext>
            </a:extLst>
          </p:cNvPr>
          <p:cNvSpPr txBox="1"/>
          <p:nvPr/>
        </p:nvSpPr>
        <p:spPr>
          <a:xfrm>
            <a:off x="969968" y="3479691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Stop</a:t>
            </a: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170517AF-2053-9787-FF97-E5CE711B7147}"/>
              </a:ext>
            </a:extLst>
          </p:cNvPr>
          <p:cNvSpPr txBox="1"/>
          <p:nvPr/>
        </p:nvSpPr>
        <p:spPr>
          <a:xfrm>
            <a:off x="969968" y="5321799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Move</a:t>
            </a:r>
          </a:p>
        </p:txBody>
      </p:sp>
      <p:sp>
        <p:nvSpPr>
          <p:cNvPr id="27" name="AutoShape 30">
            <a:extLst>
              <a:ext uri="{FF2B5EF4-FFF2-40B4-BE49-F238E27FC236}">
                <a16:creationId xmlns:a16="http://schemas.microsoft.com/office/drawing/2014/main" id="{97738DD7-32E7-4B27-5D01-729CB90AE2CA}"/>
              </a:ext>
            </a:extLst>
          </p:cNvPr>
          <p:cNvSpPr/>
          <p:nvPr/>
        </p:nvSpPr>
        <p:spPr>
          <a:xfrm flipH="1" flipV="1">
            <a:off x="3352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8AEDE1AB-B53A-89EC-CE5D-AE720E154164}"/>
              </a:ext>
            </a:extLst>
          </p:cNvPr>
          <p:cNvSpPr/>
          <p:nvPr/>
        </p:nvSpPr>
        <p:spPr>
          <a:xfrm flipH="1" flipV="1">
            <a:off x="5638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4" name="AutoShape 30">
            <a:extLst>
              <a:ext uri="{FF2B5EF4-FFF2-40B4-BE49-F238E27FC236}">
                <a16:creationId xmlns:a16="http://schemas.microsoft.com/office/drawing/2014/main" id="{B04D4F19-294E-C65E-1EBC-B60FD8BF857F}"/>
              </a:ext>
            </a:extLst>
          </p:cNvPr>
          <p:cNvSpPr/>
          <p:nvPr/>
        </p:nvSpPr>
        <p:spPr>
          <a:xfrm flipH="1" flipV="1">
            <a:off x="5638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5" name="AutoShape 30">
            <a:extLst>
              <a:ext uri="{FF2B5EF4-FFF2-40B4-BE49-F238E27FC236}">
                <a16:creationId xmlns:a16="http://schemas.microsoft.com/office/drawing/2014/main" id="{92953902-FDA0-0731-1C89-7603C5115F54}"/>
              </a:ext>
            </a:extLst>
          </p:cNvPr>
          <p:cNvSpPr/>
          <p:nvPr/>
        </p:nvSpPr>
        <p:spPr>
          <a:xfrm flipH="1" flipV="1">
            <a:off x="7924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AutoShape 30">
            <a:extLst>
              <a:ext uri="{FF2B5EF4-FFF2-40B4-BE49-F238E27FC236}">
                <a16:creationId xmlns:a16="http://schemas.microsoft.com/office/drawing/2014/main" id="{834CAE1C-B36D-EE7A-90FB-93831DD69284}"/>
              </a:ext>
            </a:extLst>
          </p:cNvPr>
          <p:cNvSpPr/>
          <p:nvPr/>
        </p:nvSpPr>
        <p:spPr>
          <a:xfrm flipH="1" flipV="1">
            <a:off x="7924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7" name="AutoShape 30">
            <a:extLst>
              <a:ext uri="{FF2B5EF4-FFF2-40B4-BE49-F238E27FC236}">
                <a16:creationId xmlns:a16="http://schemas.microsoft.com/office/drawing/2014/main" id="{67175D5D-BBBC-65B6-EF54-486CADD2B932}"/>
              </a:ext>
            </a:extLst>
          </p:cNvPr>
          <p:cNvSpPr/>
          <p:nvPr/>
        </p:nvSpPr>
        <p:spPr>
          <a:xfrm flipH="1" flipV="1">
            <a:off x="10210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8" name="AutoShape 30">
            <a:extLst>
              <a:ext uri="{FF2B5EF4-FFF2-40B4-BE49-F238E27FC236}">
                <a16:creationId xmlns:a16="http://schemas.microsoft.com/office/drawing/2014/main" id="{DF9BE53A-F57E-107E-EFD9-40942C59B03F}"/>
              </a:ext>
            </a:extLst>
          </p:cNvPr>
          <p:cNvSpPr/>
          <p:nvPr/>
        </p:nvSpPr>
        <p:spPr>
          <a:xfrm flipH="1" flipV="1">
            <a:off x="12496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9" name="AutoShape 30">
            <a:extLst>
              <a:ext uri="{FF2B5EF4-FFF2-40B4-BE49-F238E27FC236}">
                <a16:creationId xmlns:a16="http://schemas.microsoft.com/office/drawing/2014/main" id="{508AEF2E-483D-516E-BE43-C2B0B1308C46}"/>
              </a:ext>
            </a:extLst>
          </p:cNvPr>
          <p:cNvSpPr/>
          <p:nvPr/>
        </p:nvSpPr>
        <p:spPr>
          <a:xfrm flipH="1" flipV="1">
            <a:off x="12496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0" name="AutoShape 30">
            <a:extLst>
              <a:ext uri="{FF2B5EF4-FFF2-40B4-BE49-F238E27FC236}">
                <a16:creationId xmlns:a16="http://schemas.microsoft.com/office/drawing/2014/main" id="{4D22D2DE-C725-D3FD-07F2-90DC3A4B621D}"/>
              </a:ext>
            </a:extLst>
          </p:cNvPr>
          <p:cNvSpPr/>
          <p:nvPr/>
        </p:nvSpPr>
        <p:spPr>
          <a:xfrm flipH="1" flipV="1">
            <a:off x="14782800" y="3060322"/>
            <a:ext cx="0" cy="3269328"/>
          </a:xfrm>
          <a:prstGeom prst="line">
            <a:avLst/>
          </a:prstGeom>
          <a:ln w="127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480F0E10-D513-7386-C4CE-30E324D87811}"/>
              </a:ext>
            </a:extLst>
          </p:cNvPr>
          <p:cNvSpPr txBox="1"/>
          <p:nvPr/>
        </p:nvSpPr>
        <p:spPr>
          <a:xfrm>
            <a:off x="2666632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4" name="TextBox 35">
            <a:extLst>
              <a:ext uri="{FF2B5EF4-FFF2-40B4-BE49-F238E27FC236}">
                <a16:creationId xmlns:a16="http://schemas.microsoft.com/office/drawing/2014/main" id="{505E3D1A-6E0F-A85F-E422-B0FC5AFF9FEE}"/>
              </a:ext>
            </a:extLst>
          </p:cNvPr>
          <p:cNvSpPr txBox="1"/>
          <p:nvPr/>
        </p:nvSpPr>
        <p:spPr>
          <a:xfrm>
            <a:off x="4989008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53483B4C-E3E7-1B68-BF08-7A7713C3C955}"/>
              </a:ext>
            </a:extLst>
          </p:cNvPr>
          <p:cNvSpPr txBox="1"/>
          <p:nvPr/>
        </p:nvSpPr>
        <p:spPr>
          <a:xfrm>
            <a:off x="7234761" y="6381804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6" name="TextBox 35">
            <a:extLst>
              <a:ext uri="{FF2B5EF4-FFF2-40B4-BE49-F238E27FC236}">
                <a16:creationId xmlns:a16="http://schemas.microsoft.com/office/drawing/2014/main" id="{C772B107-8E8D-E431-EE3F-8712580E4CB6}"/>
              </a:ext>
            </a:extLst>
          </p:cNvPr>
          <p:cNvSpPr txBox="1"/>
          <p:nvPr/>
        </p:nvSpPr>
        <p:spPr>
          <a:xfrm>
            <a:off x="9523550" y="6381804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989B2E6A-A3F5-2076-2987-AB506A622965}"/>
              </a:ext>
            </a:extLst>
          </p:cNvPr>
          <p:cNvSpPr txBox="1"/>
          <p:nvPr/>
        </p:nvSpPr>
        <p:spPr>
          <a:xfrm>
            <a:off x="11819683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88D5BB80-0292-8F80-7E20-99BB90BD420B}"/>
              </a:ext>
            </a:extLst>
          </p:cNvPr>
          <p:cNvSpPr txBox="1"/>
          <p:nvPr/>
        </p:nvSpPr>
        <p:spPr>
          <a:xfrm>
            <a:off x="14113569" y="6375617"/>
            <a:ext cx="1195210" cy="43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frame</a:t>
            </a:r>
          </a:p>
        </p:txBody>
      </p:sp>
      <p:pic>
        <p:nvPicPr>
          <p:cNvPr id="23" name="Picture 4" descr="Car Generic Outline Color icon | Freepik">
            <a:extLst>
              <a:ext uri="{FF2B5EF4-FFF2-40B4-BE49-F238E27FC236}">
                <a16:creationId xmlns:a16="http://schemas.microsoft.com/office/drawing/2014/main" id="{DDE9C9EE-E88F-ED95-B1EB-DFEA97B90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4495800" y="4776952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 Generic Outline Color icon | Freepik">
            <a:extLst>
              <a:ext uri="{FF2B5EF4-FFF2-40B4-BE49-F238E27FC236}">
                <a16:creationId xmlns:a16="http://schemas.microsoft.com/office/drawing/2014/main" id="{2C855709-C537-D535-B41F-37E44733A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2253194" y="4777164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ar Detailed Rounded Lineal color icon | Freepik">
            <a:extLst>
              <a:ext uri="{FF2B5EF4-FFF2-40B4-BE49-F238E27FC236}">
                <a16:creationId xmlns:a16="http://schemas.microsoft.com/office/drawing/2014/main" id="{E67DBD11-6A5E-75EC-04BC-D9F143038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9" b="18344"/>
          <a:stretch>
            <a:fillRect/>
          </a:stretch>
        </p:blipFill>
        <p:spPr bwMode="auto">
          <a:xfrm>
            <a:off x="2253194" y="3106289"/>
            <a:ext cx="2413546" cy="149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ar Generic Outline Color icon | Freepik">
            <a:extLst>
              <a:ext uri="{FF2B5EF4-FFF2-40B4-BE49-F238E27FC236}">
                <a16:creationId xmlns:a16="http://schemas.microsoft.com/office/drawing/2014/main" id="{A1312960-E4EC-345D-95E2-93A8F7CB9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6806654" y="4774114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ar Generic Outline Color icon | Freepik">
            <a:extLst>
              <a:ext uri="{FF2B5EF4-FFF2-40B4-BE49-F238E27FC236}">
                <a16:creationId xmlns:a16="http://schemas.microsoft.com/office/drawing/2014/main" id="{11F70836-9B57-126D-1164-55DF34561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9092654" y="4771064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ar Generic Outline Color icon | Freepik">
            <a:extLst>
              <a:ext uri="{FF2B5EF4-FFF2-40B4-BE49-F238E27FC236}">
                <a16:creationId xmlns:a16="http://schemas.microsoft.com/office/drawing/2014/main" id="{C40BB2F9-6CAA-CC73-7920-3BD494A57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11378654" y="4771064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ar Generic Outline Color icon | Freepik">
            <a:extLst>
              <a:ext uri="{FF2B5EF4-FFF2-40B4-BE49-F238E27FC236}">
                <a16:creationId xmlns:a16="http://schemas.microsoft.com/office/drawing/2014/main" id="{EDD92252-F9F7-9B93-B959-0A5451931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1" b="15975"/>
          <a:stretch>
            <a:fillRect/>
          </a:stretch>
        </p:blipFill>
        <p:spPr bwMode="auto">
          <a:xfrm>
            <a:off x="13664654" y="4771064"/>
            <a:ext cx="2413546" cy="1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22">
            <a:extLst>
              <a:ext uri="{FF2B5EF4-FFF2-40B4-BE49-F238E27FC236}">
                <a16:creationId xmlns:a16="http://schemas.microsoft.com/office/drawing/2014/main" id="{F3C24C1A-D976-8B00-3EDD-567BE5221375}"/>
              </a:ext>
            </a:extLst>
          </p:cNvPr>
          <p:cNvSpPr/>
          <p:nvPr/>
        </p:nvSpPr>
        <p:spPr>
          <a:xfrm>
            <a:off x="3733800" y="715584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B628A7-4322-2EBC-7251-6B4E3D911C6E}"/>
              </a:ext>
            </a:extLst>
          </p:cNvPr>
          <p:cNvSpPr txBox="1"/>
          <p:nvPr/>
        </p:nvSpPr>
        <p:spPr>
          <a:xfrm>
            <a:off x="4459406" y="7124700"/>
            <a:ext cx="13388267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[Accident Frame Threshold]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설정</a:t>
            </a:r>
            <a:endParaRPr lang="en-US" altLang="ko-KR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C96D57A3-F395-C473-A9FC-3888F7DD74E9}"/>
              </a:ext>
            </a:extLst>
          </p:cNvPr>
          <p:cNvSpPr/>
          <p:nvPr/>
        </p:nvSpPr>
        <p:spPr>
          <a:xfrm>
            <a:off x="3736543" y="8592104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6EC4C5-789A-CC49-231E-F7D6B1F29FD5}"/>
              </a:ext>
            </a:extLst>
          </p:cNvPr>
          <p:cNvSpPr txBox="1"/>
          <p:nvPr/>
        </p:nvSpPr>
        <p:spPr>
          <a:xfrm>
            <a:off x="4462149" y="8560956"/>
            <a:ext cx="13576848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최종적으로 현재 상황을 </a:t>
            </a: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</a:t>
            </a: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이상</a:t>
            </a: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상황</a:t>
            </a: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]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으로 판단</a:t>
            </a:r>
            <a:endParaRPr lang="en-US" altLang="ko-KR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6930D4-AEC6-0FAD-4DCD-362B7043318F}"/>
              </a:ext>
            </a:extLst>
          </p:cNvPr>
          <p:cNvSpPr/>
          <p:nvPr/>
        </p:nvSpPr>
        <p:spPr>
          <a:xfrm>
            <a:off x="2743200" y="6375617"/>
            <a:ext cx="1239604" cy="5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27F95E-576A-26C7-E5DC-E3AE98F9CCA4}"/>
              </a:ext>
            </a:extLst>
          </p:cNvPr>
          <p:cNvSpPr/>
          <p:nvPr/>
        </p:nvSpPr>
        <p:spPr>
          <a:xfrm>
            <a:off x="5068403" y="6375617"/>
            <a:ext cx="1239604" cy="5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AFE666-A3CB-4E06-38E5-7619BBF787DF}"/>
              </a:ext>
            </a:extLst>
          </p:cNvPr>
          <p:cNvSpPr/>
          <p:nvPr/>
        </p:nvSpPr>
        <p:spPr>
          <a:xfrm>
            <a:off x="7342011" y="6375617"/>
            <a:ext cx="1239604" cy="5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5A1C843-C03F-993C-41CE-84B21E694EFA}"/>
              </a:ext>
            </a:extLst>
          </p:cNvPr>
          <p:cNvSpPr/>
          <p:nvPr/>
        </p:nvSpPr>
        <p:spPr>
          <a:xfrm>
            <a:off x="9615619" y="6375617"/>
            <a:ext cx="1239604" cy="5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9E1104-2E80-9BC1-96AB-D4BFC263D5DA}"/>
              </a:ext>
            </a:extLst>
          </p:cNvPr>
          <p:cNvSpPr/>
          <p:nvPr/>
        </p:nvSpPr>
        <p:spPr>
          <a:xfrm>
            <a:off x="11926874" y="6375617"/>
            <a:ext cx="1239604" cy="5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499ECF7-C6D2-0EC9-9E32-D5A226944E84}"/>
              </a:ext>
            </a:extLst>
          </p:cNvPr>
          <p:cNvSpPr/>
          <p:nvPr/>
        </p:nvSpPr>
        <p:spPr>
          <a:xfrm>
            <a:off x="14225931" y="6375723"/>
            <a:ext cx="1239604" cy="513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5213E69B-35BB-42FE-BCE6-C632EDD5C945}"/>
              </a:ext>
            </a:extLst>
          </p:cNvPr>
          <p:cNvSpPr/>
          <p:nvPr/>
        </p:nvSpPr>
        <p:spPr>
          <a:xfrm>
            <a:off x="3733800" y="7856047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12D66-3A42-67AD-C62A-7874AAB38801}"/>
              </a:ext>
            </a:extLst>
          </p:cNvPr>
          <p:cNvSpPr txBox="1"/>
          <p:nvPr/>
        </p:nvSpPr>
        <p:spPr>
          <a:xfrm>
            <a:off x="4459406" y="7824899"/>
            <a:ext cx="8902143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chemeClr val="accent4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[</a:t>
            </a:r>
            <a:r>
              <a:rPr lang="ko-KR" altLang="en-US" sz="3000" dirty="0">
                <a:solidFill>
                  <a:schemeClr val="accent4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정지 상태</a:t>
            </a:r>
            <a:r>
              <a:rPr lang="en-US" altLang="ko-KR" sz="3000" dirty="0">
                <a:solidFill>
                  <a:schemeClr val="accent4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] Count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에 도달하면 </a:t>
            </a:r>
            <a:endParaRPr lang="en-US" altLang="ko-KR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40147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63FB0-757A-8D7F-B0A3-206914B1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D49D92-9080-B184-F1FE-9F375062C9D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69AF27-1035-47C0-1935-6241D067ACD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C66B94E-CFB8-09A2-B1DB-1E315110090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A5AA7CF-421A-CA06-2E8E-DE90207B686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94A1530-272D-3ECB-5933-CE164718F7B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C80D775-6B76-C063-B20C-958DE5CF7D6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B30140-C47D-044B-9ED9-859BE0969D6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9F156B4-388B-027D-B01C-AA193BBECA4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AFE597C-9B49-889A-0359-C03CEE6ABF8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D6EA7B7-2BD4-444B-7959-E8B4DD9189C1}"/>
              </a:ext>
            </a:extLst>
          </p:cNvPr>
          <p:cNvGrpSpPr/>
          <p:nvPr/>
        </p:nvGrpSpPr>
        <p:grpSpPr>
          <a:xfrm>
            <a:off x="987185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BD87CCC-FC20-5F5D-BD6C-47B7647E3D9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1192B9E-CD9C-5CA6-310D-A41A38F630D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BDD6FEA-8F2A-9B43-6278-CBA0E3D0A0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28B6CC4-2AED-393A-8CC2-32F8D8F1B5D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998ABAC-C1B7-A25F-6CF3-96CBECA23DB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37915A2-3013-40A8-3FD4-401C031D1C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E2414F3-D634-3F6B-16C5-50BCAD7CE20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7A72A64-09B2-D6BC-C4AC-D889EBB1E301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6B434DE-4531-5715-0332-82B4489B7ABC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D2DAE7C-4198-B28F-D177-EC505A2E4FCE}"/>
              </a:ext>
            </a:extLst>
          </p:cNvPr>
          <p:cNvSpPr/>
          <p:nvPr/>
        </p:nvSpPr>
        <p:spPr>
          <a:xfrm>
            <a:off x="9519552" y="551177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4D627D2-6DE2-5417-0973-09C9C4294F1F}"/>
              </a:ext>
            </a:extLst>
          </p:cNvPr>
          <p:cNvSpPr txBox="1"/>
          <p:nvPr/>
        </p:nvSpPr>
        <p:spPr>
          <a:xfrm>
            <a:off x="10245159" y="5480630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파라미터들을 적절하게 튜닝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63FBBE34-0BF8-E109-6AEB-47E09A3F1575}"/>
              </a:ext>
            </a:extLst>
          </p:cNvPr>
          <p:cNvSpPr/>
          <p:nvPr/>
        </p:nvSpPr>
        <p:spPr>
          <a:xfrm>
            <a:off x="9519552" y="6463537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BF7A2393-4DB3-0601-DCB9-99C36FC6DF90}"/>
              </a:ext>
            </a:extLst>
          </p:cNvPr>
          <p:cNvSpPr txBox="1"/>
          <p:nvPr/>
        </p:nvSpPr>
        <p:spPr>
          <a:xfrm>
            <a:off x="10245159" y="6415580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모드로 실행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F937E420-9361-8C98-C896-AE628C83AD17}"/>
              </a:ext>
            </a:extLst>
          </p:cNvPr>
          <p:cNvSpPr txBox="1"/>
          <p:nvPr/>
        </p:nvSpPr>
        <p:spPr>
          <a:xfrm>
            <a:off x="8778198" y="3890740"/>
            <a:ext cx="8395283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거리</a:t>
            </a:r>
            <a:r>
              <a:rPr lang="en-US" altLang="ko-KR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 </a:t>
            </a: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각도 등 </a:t>
            </a:r>
            <a:r>
              <a:rPr lang="en-US" altLang="ko-KR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CCTV</a:t>
            </a: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의 다양성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C318AED8-703A-F5FE-3E66-8A2E447EA67E}"/>
              </a:ext>
            </a:extLst>
          </p:cNvPr>
          <p:cNvSpPr/>
          <p:nvPr/>
        </p:nvSpPr>
        <p:spPr>
          <a:xfrm flipH="1" flipV="1">
            <a:off x="8937693" y="4141432"/>
            <a:ext cx="0" cy="41262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435E09D1-3E49-1731-32B7-A5BDF105B36E}"/>
              </a:ext>
            </a:extLst>
          </p:cNvPr>
          <p:cNvSpPr/>
          <p:nvPr/>
        </p:nvSpPr>
        <p:spPr>
          <a:xfrm>
            <a:off x="9512996" y="7434185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8D664D7B-837B-04E9-9FE6-B21FE3ED4218}"/>
              </a:ext>
            </a:extLst>
          </p:cNvPr>
          <p:cNvSpPr txBox="1"/>
          <p:nvPr/>
        </p:nvSpPr>
        <p:spPr>
          <a:xfrm>
            <a:off x="10245159" y="7354437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모델이 지속적으로 사고 감지 수행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9" name="그림 38" descr="텍스트, 길, 도로, 장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AD2614-BF96-1C27-3EBE-E113D960F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59606"/>
            <a:ext cx="3595619" cy="2397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1" name="그림 40" descr="길, 도로, 프리웨이, 주요 도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86F38F-C38A-3DE2-11DC-818F947C2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7" y="3759606"/>
            <a:ext cx="3595619" cy="2397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 descr="길, 장면, 도로, 주요 도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096737-2F50-C8EF-67CF-97D557F5A8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404021"/>
            <a:ext cx="3595619" cy="2397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5" name="그림 44" descr="텍스트, 나무, 길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EF6B4A-E924-CC5C-666A-202920D088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26" y="6404021"/>
            <a:ext cx="3595617" cy="23970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442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C17F-126C-E8E5-219A-301502CD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815AC4-4644-0926-0C62-6F98B9D0AAD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585013-A29B-CCCF-1770-32681D94C79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02D050C-1A67-E6E8-7F80-84D35AADC0D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ED13C99-79B0-0EBB-EA67-EEE36996F2F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252971-DDAC-C03D-E0DD-DF9356DC79D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E63DA40-439F-F7C5-B642-5A146607414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3705D8-CF75-C89B-CC45-5CDC45B37C8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063F5B-A000-0256-FF65-806B5CE87E0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1676D9-5FEB-81CA-D97C-543FDCBDAFF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E844176-A71B-5FDE-5065-EA8D4878E9BC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ACE026B-7BA1-8CBE-B7AA-BCB8103FE46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37E8D51-45C6-2F16-6E8E-9F07157A1AE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911DD12-6087-D71B-1116-C58976D3A2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0C5B415-A3FF-69C2-4D9F-559183E310C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E5C9AA1-F655-6D94-56AE-3CD7B169F18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1376A01-8D1D-A6DC-D0A3-8381D5FD24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EFAF177-993C-BF4B-0030-35F6DAD156A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68A13FC-C300-BD81-5CC2-96CED1B6CEFA}"/>
              </a:ext>
            </a:extLst>
          </p:cNvPr>
          <p:cNvSpPr txBox="1"/>
          <p:nvPr/>
        </p:nvSpPr>
        <p:spPr>
          <a:xfrm>
            <a:off x="6019800" y="4502638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영상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6D0EBB9-D551-A1A6-11D6-9E2CC8E6BED0}"/>
              </a:ext>
            </a:extLst>
          </p:cNvPr>
          <p:cNvSpPr txBox="1"/>
          <p:nvPr/>
        </p:nvSpPr>
        <p:spPr>
          <a:xfrm>
            <a:off x="3602667" y="4080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1370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C7D2-F0E4-5EB1-BF00-7E4204125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56F4B9-27A9-1670-9571-DFAFC41DCEF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4C56DD-5392-0C0B-C2DA-FB316897E46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CD874D-40A1-4F0E-C7AF-CEE4F37BC70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96B007-641F-1E42-8761-FB9C4604E6F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316209-9A38-958C-08BC-93C8079714D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9120A5-F201-56DE-E8BF-8E3008611EA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79E90E1-74EE-E232-0CDA-D75987EC9DF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F8C6DD2-2EB9-616B-E65E-2DA71CD6EEC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7C33EAD-4B26-1380-419A-CB34E38E0A1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188ED0-60E1-0B90-A805-8B3ED192C117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C67A1E0-1915-D3BA-C206-0746F18D919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21F501E-5488-27A7-2D31-F5912203B5D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69BFD47-F630-544A-24ED-134DEE01187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DE708B0-2533-C04C-2230-AE2E793E74E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64E9D78-1F31-477E-79A0-DCD73917CD6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F97F1DD-76A7-F2FD-E690-C887799D10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D26871A-48E2-F202-3FC7-356D8A23007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535D814-080E-0C20-404A-D70950B6826B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영상（사고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B014195-91A1-FBB3-ECCC-30E235DFBE8D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1" name="사고">
            <a:hlinkClick r:id="" action="ppaction://media"/>
            <a:extLst>
              <a:ext uri="{FF2B5EF4-FFF2-40B4-BE49-F238E27FC236}">
                <a16:creationId xmlns:a16="http://schemas.microsoft.com/office/drawing/2014/main" id="{BBD41ACE-B990-DD4E-DB6C-9E9816FD3D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99804" y="84961"/>
            <a:ext cx="12184534" cy="10078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75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AF2D-F834-DE40-6A84-4AFBD689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566E33-5481-256F-71E2-FDF2944A3EA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93A953-5D34-26BD-F546-B3B51E64E7B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FF81E22-5AD2-127B-7472-D17A5337487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FF38B5-19CA-E15B-741D-DE2F68B3F1B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0EF22B-6E81-5791-1198-1EB930903C0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E9B26AC-E869-90F6-239C-7BCE9C46496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D7CE25-280C-AE00-FC7C-5435CF69209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18FA346-3778-7BA6-0DEF-C0547BF83B6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9E0053-27C5-3F25-6EB0-D3ADF63F6EC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057DB4-DD81-EF50-5101-0100A574B1A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DE18013-4336-CDE5-2782-25A75778468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A7E6F4C-E808-85E5-C687-558C156A4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8ADC48E-9053-024C-18A1-57BB65AE07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D0820B5-1E7C-122E-A408-5EDF667511D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3FA4E07-264C-6681-1892-C590B4DC49E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8F76DC7-D0FB-6CDD-8D32-92FFB320F4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3BEA29C-5640-AE07-5308-F43D5902BCD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B6F7AC7-BE80-B694-4A5E-053E549877EA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영상（비사고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7E4BDD4-6B0C-0280-3353-839C275F2881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1" name="정상">
            <a:hlinkClick r:id="" action="ppaction://media"/>
            <a:extLst>
              <a:ext uri="{FF2B5EF4-FFF2-40B4-BE49-F238E27FC236}">
                <a16:creationId xmlns:a16="http://schemas.microsoft.com/office/drawing/2014/main" id="{220A82C3-7672-30D2-4B83-B0C1F47EF82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07611" y="110656"/>
            <a:ext cx="12168920" cy="10065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967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086600" y="4995689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07308" y="6071610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86600" y="6132506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86600" y="7265541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07308" y="4991100"/>
            <a:ext cx="818710" cy="703579"/>
            <a:chOff x="0" y="0"/>
            <a:chExt cx="812800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126966" y="5090923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배경 및 동기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2945093" y="6166844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기대효과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8126966" y="7359976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영상</a:t>
            </a:r>
            <a:endParaRPr lang="en-US" altLang="ko-KR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126966" y="6226466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2945663" y="5090923"/>
            <a:ext cx="3799314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 및 해결방안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8" name="Group 22">
            <a:extLst>
              <a:ext uri="{FF2B5EF4-FFF2-40B4-BE49-F238E27FC236}">
                <a16:creationId xmlns:a16="http://schemas.microsoft.com/office/drawing/2014/main" id="{ECFFAF36-19BE-E887-D86F-072CB1B06010}"/>
              </a:ext>
            </a:extLst>
          </p:cNvPr>
          <p:cNvGrpSpPr/>
          <p:nvPr/>
        </p:nvGrpSpPr>
        <p:grpSpPr>
          <a:xfrm>
            <a:off x="11921167" y="7222658"/>
            <a:ext cx="818710" cy="703579"/>
            <a:chOff x="0" y="0"/>
            <a:chExt cx="812800" cy="698500"/>
          </a:xfrm>
        </p:grpSpPr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2A0B44A-85A9-937D-F616-4F9BFA3011CD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F419B831-1F36-4FDB-38FC-479DCC58BB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sp>
        <p:nvSpPr>
          <p:cNvPr id="34" name="TextBox 45">
            <a:extLst>
              <a:ext uri="{FF2B5EF4-FFF2-40B4-BE49-F238E27FC236}">
                <a16:creationId xmlns:a16="http://schemas.microsoft.com/office/drawing/2014/main" id="{26A88608-E8C5-7C89-DFA9-DFB768D46994}"/>
              </a:ext>
            </a:extLst>
          </p:cNvPr>
          <p:cNvSpPr txBox="1"/>
          <p:nvPr/>
        </p:nvSpPr>
        <p:spPr>
          <a:xfrm>
            <a:off x="12958952" y="731789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활용 방안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5754-FE1D-7B43-341C-09E922D7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0E0343-7DDB-8A3B-42BD-EE75290EE0A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ACFC93-AC54-DC3C-CD5B-85273029C3F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62E5327-EBEF-1F22-DFE9-B2E45D10331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6B4390-0639-5394-DA9A-BA5E0FB4913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CDB8C5-9CB9-423D-2D4E-77C7213C040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A5B97C-676F-A557-89E0-5BCA6A7B581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EF32091-7E8D-2800-8CC3-16F033CB5DA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0A3CC8E-BE97-9652-32C4-20121C2A40B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360A516-6096-BCBB-5A0D-8F48B656DDC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608875D-9272-5A27-BC5D-938AF37E0DD0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0B4A002-5DCF-0426-F433-914A07224BC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F4A6290-9CAA-7A24-99F4-0ADE168F6AB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40B1F41-1CB0-552C-E3A7-0BAAC25D25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F13786E-E0BC-F0E5-8FAF-6AC6B6ABD2D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6685156-6ECE-78DD-CE32-245A2DA43B4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CE3A16C-B934-E56C-5D49-1BC6901F2C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4D3AC8C-F68C-88B5-64B1-8EAFEA69E37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4C813BE6-E50B-C703-B4DF-110E547EC0E2}"/>
              </a:ext>
            </a:extLst>
          </p:cNvPr>
          <p:cNvSpPr txBox="1"/>
          <p:nvPr/>
        </p:nvSpPr>
        <p:spPr>
          <a:xfrm>
            <a:off x="6019800" y="4502638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E32A0EEF-D77D-F4A9-C732-8914036CB72E}"/>
              </a:ext>
            </a:extLst>
          </p:cNvPr>
          <p:cNvSpPr txBox="1"/>
          <p:nvPr/>
        </p:nvSpPr>
        <p:spPr>
          <a:xfrm>
            <a:off x="3602667" y="4080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1632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3B70-4B56-BA46-5D3B-C3076920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D2F046-86AE-5BDB-3C94-75549EBCBA0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533578-2447-CAC0-E312-14CBB34F5A7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B2E1C8-4C96-A4B4-A59D-22A90799F5C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2AEA5CA-D0EC-48B1-771D-31E67BA3EA4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268CE3E-2F9F-7A60-A897-6951A5BB657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B911DA-91E1-ACA1-6624-EC4169FBA2A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D80A84B-8FDE-1EA0-2AD4-1D67EF18AB4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FA5135-B6AE-E985-64D0-2CF8FED4061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FDCC71E-CD82-0CFE-CF31-688FFDEE60A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EF49801-308C-7D45-9EA4-751D459627F4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6B891F2-A01B-B118-4B11-45FC43615D6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366E5D1-8DF9-CA38-FD22-8D09832E3B0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49C10F2-DA45-947F-59B8-05692A1D2E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6D93905-421D-A1CD-D374-6A932ADCC6B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B54008B-B78C-E230-1CFA-FE87A77B4F4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6D97E22-E5A3-4A62-A671-95AD521F5E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5B622FC-638B-3DDB-DCD0-1AD269C89BF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BAB676A-C678-C37F-CB50-D4155B67D9BD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파라미터 튜닝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CC52E7B-55DF-B03C-2556-FE2B3A261A14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2D07F935-6026-79D6-5B03-F49932D4A7A6}"/>
              </a:ext>
            </a:extLst>
          </p:cNvPr>
          <p:cNvSpPr/>
          <p:nvPr/>
        </p:nvSpPr>
        <p:spPr>
          <a:xfrm>
            <a:off x="14680572" y="1067309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8" name="그림 37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08FAD9-AE11-62E2-A875-9B9A0264A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8" y="4076700"/>
            <a:ext cx="9530559" cy="28117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9" name="TextBox 35">
            <a:extLst>
              <a:ext uri="{FF2B5EF4-FFF2-40B4-BE49-F238E27FC236}">
                <a16:creationId xmlns:a16="http://schemas.microsoft.com/office/drawing/2014/main" id="{69BCB6A5-84C8-E882-EDE3-8634266410BE}"/>
              </a:ext>
            </a:extLst>
          </p:cNvPr>
          <p:cNvSpPr txBox="1"/>
          <p:nvPr/>
        </p:nvSpPr>
        <p:spPr>
          <a:xfrm>
            <a:off x="9095929" y="6930940"/>
            <a:ext cx="5337325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실제 서비스 화면에서 가능한 파라미터 튜닝 기능</a:t>
            </a:r>
            <a:endParaRPr lang="en-US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57" name="Group 28">
            <a:extLst>
              <a:ext uri="{FF2B5EF4-FFF2-40B4-BE49-F238E27FC236}">
                <a16:creationId xmlns:a16="http://schemas.microsoft.com/office/drawing/2014/main" id="{0F5B6E4D-9EF5-4432-6FDE-60499EFBC447}"/>
              </a:ext>
            </a:extLst>
          </p:cNvPr>
          <p:cNvGrpSpPr/>
          <p:nvPr/>
        </p:nvGrpSpPr>
        <p:grpSpPr>
          <a:xfrm>
            <a:off x="1465603" y="4243713"/>
            <a:ext cx="3775779" cy="973127"/>
            <a:chOff x="0" y="0"/>
            <a:chExt cx="5034372" cy="1297502"/>
          </a:xfrm>
        </p:grpSpPr>
        <p:grpSp>
          <p:nvGrpSpPr>
            <p:cNvPr id="58" name="Group 29">
              <a:extLst>
                <a:ext uri="{FF2B5EF4-FFF2-40B4-BE49-F238E27FC236}">
                  <a16:creationId xmlns:a16="http://schemas.microsoft.com/office/drawing/2014/main" id="{FBF920C2-8E5A-D19F-35F0-ABEF8ECFEE42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9336CA07-4BF3-5D76-CA57-08D28ABAA51C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31">
                <a:extLst>
                  <a:ext uri="{FF2B5EF4-FFF2-40B4-BE49-F238E27FC236}">
                    <a16:creationId xmlns:a16="http://schemas.microsoft.com/office/drawing/2014/main" id="{76C70DC5-4726-03B7-0DA6-8D19AAADD9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9" name="Group 32">
              <a:extLst>
                <a:ext uri="{FF2B5EF4-FFF2-40B4-BE49-F238E27FC236}">
                  <a16:creationId xmlns:a16="http://schemas.microsoft.com/office/drawing/2014/main" id="{2839FC28-2C66-EE9D-F6D6-C9FEFE54DC8E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6BD9228C-E191-13FC-2F1C-3783E70C590B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658C6A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8DAFE24E-1623-E39B-0199-F236908E09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4" name="TextBox 46">
            <a:extLst>
              <a:ext uri="{FF2B5EF4-FFF2-40B4-BE49-F238E27FC236}">
                <a16:creationId xmlns:a16="http://schemas.microsoft.com/office/drawing/2014/main" id="{301E3411-46C9-CD3C-FE47-163ACA66D90F}"/>
              </a:ext>
            </a:extLst>
          </p:cNvPr>
          <p:cNvSpPr txBox="1"/>
          <p:nvPr/>
        </p:nvSpPr>
        <p:spPr>
          <a:xfrm>
            <a:off x="1757903" y="4408526"/>
            <a:ext cx="33077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 방법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5" name="Freeform 22">
            <a:extLst>
              <a:ext uri="{FF2B5EF4-FFF2-40B4-BE49-F238E27FC236}">
                <a16:creationId xmlns:a16="http://schemas.microsoft.com/office/drawing/2014/main" id="{30C91586-7144-1477-47C8-44AEF99BE49B}"/>
              </a:ext>
            </a:extLst>
          </p:cNvPr>
          <p:cNvSpPr/>
          <p:nvPr/>
        </p:nvSpPr>
        <p:spPr>
          <a:xfrm>
            <a:off x="1546063" y="5513734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74DDF993-5D6E-F4E6-524A-4C8F56E3F091}"/>
              </a:ext>
            </a:extLst>
          </p:cNvPr>
          <p:cNvSpPr txBox="1"/>
          <p:nvPr/>
        </p:nvSpPr>
        <p:spPr>
          <a:xfrm>
            <a:off x="2271671" y="5482586"/>
            <a:ext cx="426229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고속도로 환경에 적합한 파라미터 조절 필요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14174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3B70-4B56-BA46-5D3B-C3076920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D2F046-86AE-5BDB-3C94-75549EBCBA0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533578-2447-CAC0-E312-14CBB34F5A7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B2E1C8-4C96-A4B4-A59D-22A90799F5C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2AEA5CA-D0EC-48B1-771D-31E67BA3EA4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268CE3E-2F9F-7A60-A897-6951A5BB657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B911DA-91E1-ACA1-6624-EC4169FBA2A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D80A84B-8FDE-1EA0-2AD4-1D67EF18AB4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FA5135-B6AE-E985-64D0-2CF8FED4061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FDCC71E-CD82-0CFE-CF31-688FFDEE60A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EF49801-308C-7D45-9EA4-751D459627F4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6B891F2-A01B-B118-4B11-45FC43615D6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366E5D1-8DF9-CA38-FD22-8D09832E3B0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49C10F2-DA45-947F-59B8-05692A1D2E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6D93905-421D-A1CD-D374-6A932ADCC6B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B54008B-B78C-E230-1CFA-FE87A77B4F4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6D97E22-E5A3-4A62-A671-95AD521F5E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5B622FC-638B-3DDB-DCD0-1AD269C89BF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BAB676A-C678-C37F-CB50-D4155B67D9BD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파라미터 튜닝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CC52E7B-55DF-B03C-2556-FE2B3A261A14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2D07F935-6026-79D6-5B03-F49932D4A7A6}"/>
              </a:ext>
            </a:extLst>
          </p:cNvPr>
          <p:cNvSpPr/>
          <p:nvPr/>
        </p:nvSpPr>
        <p:spPr>
          <a:xfrm>
            <a:off x="14680572" y="1067309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5">
            <a:extLst>
              <a:ext uri="{FF2B5EF4-FFF2-40B4-BE49-F238E27FC236}">
                <a16:creationId xmlns:a16="http://schemas.microsoft.com/office/drawing/2014/main" id="{69BCB6A5-84C8-E882-EDE3-8634266410BE}"/>
              </a:ext>
            </a:extLst>
          </p:cNvPr>
          <p:cNvSpPr txBox="1"/>
          <p:nvPr/>
        </p:nvSpPr>
        <p:spPr>
          <a:xfrm>
            <a:off x="1148508" y="6626437"/>
            <a:ext cx="5337325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파라미터 튜닝의 기준  </a:t>
            </a:r>
            <a:endParaRPr lang="en-US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57" name="Group 28">
            <a:extLst>
              <a:ext uri="{FF2B5EF4-FFF2-40B4-BE49-F238E27FC236}">
                <a16:creationId xmlns:a16="http://schemas.microsoft.com/office/drawing/2014/main" id="{0F5B6E4D-9EF5-4432-6FDE-60499EFBC447}"/>
              </a:ext>
            </a:extLst>
          </p:cNvPr>
          <p:cNvGrpSpPr/>
          <p:nvPr/>
        </p:nvGrpSpPr>
        <p:grpSpPr>
          <a:xfrm>
            <a:off x="1465603" y="4243713"/>
            <a:ext cx="3775779" cy="973127"/>
            <a:chOff x="0" y="0"/>
            <a:chExt cx="5034372" cy="1297502"/>
          </a:xfrm>
        </p:grpSpPr>
        <p:grpSp>
          <p:nvGrpSpPr>
            <p:cNvPr id="58" name="Group 29">
              <a:extLst>
                <a:ext uri="{FF2B5EF4-FFF2-40B4-BE49-F238E27FC236}">
                  <a16:creationId xmlns:a16="http://schemas.microsoft.com/office/drawing/2014/main" id="{FBF920C2-8E5A-D19F-35F0-ABEF8ECFEE42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9336CA07-4BF3-5D76-CA57-08D28ABAA51C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31">
                <a:extLst>
                  <a:ext uri="{FF2B5EF4-FFF2-40B4-BE49-F238E27FC236}">
                    <a16:creationId xmlns:a16="http://schemas.microsoft.com/office/drawing/2014/main" id="{76C70DC5-4726-03B7-0DA6-8D19AAADD9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9" name="Group 32">
              <a:extLst>
                <a:ext uri="{FF2B5EF4-FFF2-40B4-BE49-F238E27FC236}">
                  <a16:creationId xmlns:a16="http://schemas.microsoft.com/office/drawing/2014/main" id="{2839FC28-2C66-EE9D-F6D6-C9FEFE54DC8E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6BD9228C-E191-13FC-2F1C-3783E70C590B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658C6A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8DAFE24E-1623-E39B-0199-F236908E09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4" name="TextBox 46">
            <a:extLst>
              <a:ext uri="{FF2B5EF4-FFF2-40B4-BE49-F238E27FC236}">
                <a16:creationId xmlns:a16="http://schemas.microsoft.com/office/drawing/2014/main" id="{301E3411-46C9-CD3C-FE47-163ACA66D90F}"/>
              </a:ext>
            </a:extLst>
          </p:cNvPr>
          <p:cNvSpPr txBox="1"/>
          <p:nvPr/>
        </p:nvSpPr>
        <p:spPr>
          <a:xfrm>
            <a:off x="1757903" y="4408526"/>
            <a:ext cx="33077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 방법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5" name="Freeform 22">
            <a:extLst>
              <a:ext uri="{FF2B5EF4-FFF2-40B4-BE49-F238E27FC236}">
                <a16:creationId xmlns:a16="http://schemas.microsoft.com/office/drawing/2014/main" id="{30C91586-7144-1477-47C8-44AEF99BE49B}"/>
              </a:ext>
            </a:extLst>
          </p:cNvPr>
          <p:cNvSpPr/>
          <p:nvPr/>
        </p:nvSpPr>
        <p:spPr>
          <a:xfrm>
            <a:off x="1546063" y="5513734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74DDF993-5D6E-F4E6-524A-4C8F56E3F091}"/>
              </a:ext>
            </a:extLst>
          </p:cNvPr>
          <p:cNvSpPr txBox="1"/>
          <p:nvPr/>
        </p:nvSpPr>
        <p:spPr>
          <a:xfrm>
            <a:off x="2271671" y="5482586"/>
            <a:ext cx="426229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고속도로 환경에 적합한 파라미터 조절 필요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71E1BE-3BFF-0132-7BC8-BA01C84C1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3827" y="2568246"/>
            <a:ext cx="4148728" cy="3403692"/>
          </a:xfrm>
          <a:prstGeom prst="rect">
            <a:avLst/>
          </a:prstGeom>
        </p:spPr>
      </p:pic>
      <p:pic>
        <p:nvPicPr>
          <p:cNvPr id="36" name="그림 35" descr="텍스트, 길, 야외, 도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F1AD1B-7509-1493-72EE-81FD3BB5AA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046" y="2689493"/>
            <a:ext cx="3352074" cy="3174160"/>
          </a:xfrm>
          <a:prstGeom prst="rect">
            <a:avLst/>
          </a:prstGeom>
        </p:spPr>
      </p:pic>
      <p:pic>
        <p:nvPicPr>
          <p:cNvPr id="42" name="그림 41" descr="텍스트, 장면, 길, 도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D098D5-33A7-4A19-29C5-7477300D3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120" y="2700465"/>
            <a:ext cx="3352074" cy="3172247"/>
          </a:xfrm>
          <a:prstGeom prst="rect">
            <a:avLst/>
          </a:prstGeom>
        </p:spPr>
      </p:pic>
      <p:pic>
        <p:nvPicPr>
          <p:cNvPr id="44" name="그림 43" descr="텍스트, 스크린샷, 자동차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0B0B85-E3B0-BE99-66F0-937557C4B8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54" y="6267890"/>
            <a:ext cx="3352074" cy="3153152"/>
          </a:xfrm>
          <a:prstGeom prst="rect">
            <a:avLst/>
          </a:prstGeom>
        </p:spPr>
      </p:pic>
      <p:pic>
        <p:nvPicPr>
          <p:cNvPr id="46" name="그림 45" descr="장면, 길, 도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48D95A-4274-16BE-6DF4-C66B2E9DF6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061" y="6266014"/>
            <a:ext cx="3372082" cy="315315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176D941-D451-F032-96C1-43E7D91B3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9509" y="6025980"/>
            <a:ext cx="4130083" cy="3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2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F98F6-C3A0-4D3E-9662-7568452BA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1233A5-1ABF-6B1A-5E9A-1F517AF9057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76F734C-AD62-4553-6A16-CB619F610CD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3168BE5-F78F-1519-4ADB-9E3C1F3C878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E8F0277-D0F2-73D9-7140-FA858D93A8E1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FA647C-CB04-5043-02D4-AEC46522C59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3607A3-814A-2766-C01A-A68DAC2D53C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2DFAC42-9BC1-6447-3C51-BF39FA75463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E62B607-00A4-6ACF-DC23-02328586522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5F55056-2E5B-42DB-FB8C-739942EADED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BEE8969-B371-A634-F6A0-4E1B9EA1068D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6A2107A-B03F-8CDC-F6F6-F747862E1EC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0E52D9C-A9D0-62CB-83F1-1C9D04EE0AD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C9C70D3-CC78-5069-C1BC-7B8410F88F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77E82FF-30D7-6068-24A8-6963F947D7B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0D7B7F1-2810-69AC-C354-8680AE19715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766BD70-CB20-9FE8-226E-9CBFA092AF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D44F025-5A25-833F-05CB-8949C47C782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43BF57E-ED74-9035-953B-F1E484D2F08F}"/>
              </a:ext>
            </a:extLst>
          </p:cNvPr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야간 상황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74DFA83-04B8-161C-CA1E-A5720727635B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262A1DF5-AA2C-CABB-090E-293A72FB6D2F}"/>
              </a:ext>
            </a:extLst>
          </p:cNvPr>
          <p:cNvSpPr/>
          <p:nvPr/>
        </p:nvSpPr>
        <p:spPr>
          <a:xfrm>
            <a:off x="14680572" y="1067309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7" name="Group 28">
            <a:extLst>
              <a:ext uri="{FF2B5EF4-FFF2-40B4-BE49-F238E27FC236}">
                <a16:creationId xmlns:a16="http://schemas.microsoft.com/office/drawing/2014/main" id="{4270CD1C-DF52-6207-4725-F37083D63BF5}"/>
              </a:ext>
            </a:extLst>
          </p:cNvPr>
          <p:cNvGrpSpPr/>
          <p:nvPr/>
        </p:nvGrpSpPr>
        <p:grpSpPr>
          <a:xfrm>
            <a:off x="1465603" y="4243713"/>
            <a:ext cx="3775779" cy="973127"/>
            <a:chOff x="0" y="0"/>
            <a:chExt cx="5034372" cy="1297502"/>
          </a:xfrm>
        </p:grpSpPr>
        <p:grpSp>
          <p:nvGrpSpPr>
            <p:cNvPr id="58" name="Group 29">
              <a:extLst>
                <a:ext uri="{FF2B5EF4-FFF2-40B4-BE49-F238E27FC236}">
                  <a16:creationId xmlns:a16="http://schemas.microsoft.com/office/drawing/2014/main" id="{D875D1EC-C726-8170-2972-77F6C503849A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D197F7F2-ABEA-257B-4D1F-3561851753A3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31">
                <a:extLst>
                  <a:ext uri="{FF2B5EF4-FFF2-40B4-BE49-F238E27FC236}">
                    <a16:creationId xmlns:a16="http://schemas.microsoft.com/office/drawing/2014/main" id="{9DF155BC-4E87-8C5E-D2CF-B434D27EAF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9" name="Group 32">
              <a:extLst>
                <a:ext uri="{FF2B5EF4-FFF2-40B4-BE49-F238E27FC236}">
                  <a16:creationId xmlns:a16="http://schemas.microsoft.com/office/drawing/2014/main" id="{13B53A6E-66AF-CE30-0B1B-07592F9D70B7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C07D2480-5465-6AB3-DD1B-969BE1415688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658C6A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B4963E5E-F08A-944B-B9CD-AC83365F7A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4" name="TextBox 46">
            <a:extLst>
              <a:ext uri="{FF2B5EF4-FFF2-40B4-BE49-F238E27FC236}">
                <a16:creationId xmlns:a16="http://schemas.microsoft.com/office/drawing/2014/main" id="{B5E67B8A-1473-C866-06D0-BB6DF2354403}"/>
              </a:ext>
            </a:extLst>
          </p:cNvPr>
          <p:cNvSpPr txBox="1"/>
          <p:nvPr/>
        </p:nvSpPr>
        <p:spPr>
          <a:xfrm>
            <a:off x="1757903" y="4408526"/>
            <a:ext cx="33077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 방법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5" name="Freeform 22">
            <a:extLst>
              <a:ext uri="{FF2B5EF4-FFF2-40B4-BE49-F238E27FC236}">
                <a16:creationId xmlns:a16="http://schemas.microsoft.com/office/drawing/2014/main" id="{EE28F517-14B7-61C2-9FBE-D14F2D3EDAA8}"/>
              </a:ext>
            </a:extLst>
          </p:cNvPr>
          <p:cNvSpPr/>
          <p:nvPr/>
        </p:nvSpPr>
        <p:spPr>
          <a:xfrm>
            <a:off x="1546063" y="5513734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F5BE89CE-DD57-2142-8E14-BE57686A3ACA}"/>
              </a:ext>
            </a:extLst>
          </p:cNvPr>
          <p:cNvSpPr txBox="1"/>
          <p:nvPr/>
        </p:nvSpPr>
        <p:spPr>
          <a:xfrm>
            <a:off x="2271671" y="5482586"/>
            <a:ext cx="426229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야간 데이터에 특화된 탐지 모델을 파인 튜닝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0" name="그림 19" descr="텍스트, 장면, 길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1D9C7-7A75-D9B1-B709-1BFB0B25CB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40" y="5621425"/>
            <a:ext cx="4662057" cy="31080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그림 20" descr="텍스트, 스크린샷, 도로, 고속도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ABFB2-B1C3-F82E-4E28-4153E5FE6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704" y="5639761"/>
            <a:ext cx="4662056" cy="3108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674D30CB-B317-85A1-C52C-F5CF6863D5BC}"/>
              </a:ext>
            </a:extLst>
          </p:cNvPr>
          <p:cNvSpPr txBox="1"/>
          <p:nvPr/>
        </p:nvSpPr>
        <p:spPr>
          <a:xfrm>
            <a:off x="9062669" y="8842802"/>
            <a:ext cx="5723255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차량의 형태는 보이지 않고 라이트만 보이는 경우</a:t>
            </a:r>
            <a:endParaRPr lang="en-US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347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F6CF-D861-C27E-10E4-5236001B8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7453FA-0122-2E2E-7DC6-A192980FDA3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964BC3-1959-2DDD-084B-07401676AD6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672357-54B3-BF92-3D01-1BCC548537F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3EDF49-FE71-0F1F-3E76-4D34A619720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48D93F2-29C5-2FB5-EB46-751D50235E4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13A3B6-6406-ED3E-2EEC-A6373490F3F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71F07D-44CC-913E-18B3-40A2C15BD1F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7196D7C-86C3-F52C-E6A4-0C515EC4C08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EFFDC17-CC95-B225-D4E4-8052C797FED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B861A39-0E8E-C55E-D839-25726FB3A2A3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7DF4058-FF03-E866-BDD1-F2A89D22681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E7F0E90-D195-E23F-6E8B-4A650A76034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F3B8D87-32A4-420F-1FF3-A91331C93A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96D5110-CD1C-0E4B-A0B8-B5FFD2D8E44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EAC6E4D-6795-37CB-B420-F2D29C8251E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7123A3B-77A7-0A06-4B32-1B16C2C713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901FCEC-F93F-2B19-AB18-BDA45482EC9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B5D34C1-CF2E-12DC-FC44-961A214938CD}"/>
              </a:ext>
            </a:extLst>
          </p:cNvPr>
          <p:cNvSpPr txBox="1"/>
          <p:nvPr/>
        </p:nvSpPr>
        <p:spPr>
          <a:xfrm>
            <a:off x="6019800" y="4502638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상용화 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A65AEF7-F96A-E5DE-5D57-79E33773E03C}"/>
              </a:ext>
            </a:extLst>
          </p:cNvPr>
          <p:cNvSpPr txBox="1"/>
          <p:nvPr/>
        </p:nvSpPr>
        <p:spPr>
          <a:xfrm>
            <a:off x="3602667" y="4080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6396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2D6D2-E706-1DD3-8A51-3E919238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913678-D872-17A5-4022-D005083283B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E9808E-7E39-DE77-8197-8D21893B561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B7B7C37-57CD-11FD-924D-26676302C1E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EDF239-F2B7-F6BD-2DF4-3EC9BFB02D8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D45764-45F9-A0AD-C093-17409DE7263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F20EE4B-5D66-098D-3927-31A16E10F79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5995E3A-15EF-E7BA-006B-04DC4A2A4E6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78EB15-D357-7FC1-F5D6-4E9B95B9557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3866B73-0322-9EB6-84C2-EF7149F4A29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576DE4-1E70-D83D-3203-543E8BC5250C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2C1D845-B7C4-A5E5-F811-2BAA3934EF9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CC49133-B91B-CBAF-0697-6E51106CE80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2B15344-DAC4-ECFC-190B-323F516333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73E02BB-1247-9DCA-C445-4D673761437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618A2E3-333F-467E-3D9C-89CE8E9CEC1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0841C60-1EC3-3365-0A0F-4FF41E0EA7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F8C4018-566F-DA4C-CD27-1B1D1A4A1CF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108CA4D-66A4-6E53-D9CF-AD40B2823929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사양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8C2754B-8C38-899F-98EF-8623CAEFB4E6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26857C-E62D-C5D2-A17F-E7611FE0C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081" y="3199158"/>
            <a:ext cx="3373837" cy="22415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TextBox 35">
            <a:extLst>
              <a:ext uri="{FF2B5EF4-FFF2-40B4-BE49-F238E27FC236}">
                <a16:creationId xmlns:a16="http://schemas.microsoft.com/office/drawing/2014/main" id="{865E5B0A-5266-4F25-F180-EA71ADEBE204}"/>
              </a:ext>
            </a:extLst>
          </p:cNvPr>
          <p:cNvSpPr txBox="1"/>
          <p:nvPr/>
        </p:nvSpPr>
        <p:spPr>
          <a:xfrm>
            <a:off x="7772464" y="5398950"/>
            <a:ext cx="2646932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720x480 3</a:t>
            </a: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채널 </a:t>
            </a:r>
            <a:r>
              <a:rPr lang="en-US" altLang="ko-KR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RGB</a:t>
            </a:r>
            <a:endParaRPr lang="en-US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6F24FF3-84DC-41E0-2C7C-1631884FDCF1}"/>
              </a:ext>
            </a:extLst>
          </p:cNvPr>
          <p:cNvSpPr/>
          <p:nvPr/>
        </p:nvSpPr>
        <p:spPr>
          <a:xfrm rot="5400000">
            <a:off x="8512548" y="6257995"/>
            <a:ext cx="1262900" cy="715339"/>
          </a:xfrm>
          <a:prstGeom prst="rightArrow">
            <a:avLst/>
          </a:prstGeom>
          <a:solidFill>
            <a:srgbClr val="4858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AFB8AD6B-0706-A320-2A6B-7C911695F558}"/>
              </a:ext>
            </a:extLst>
          </p:cNvPr>
          <p:cNvSpPr txBox="1"/>
          <p:nvPr/>
        </p:nvSpPr>
        <p:spPr>
          <a:xfrm>
            <a:off x="8001000" y="7242602"/>
            <a:ext cx="2142075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en-US" altLang="ko-KR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1</a:t>
            </a: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프레임 처리 시</a:t>
            </a:r>
            <a:endParaRPr lang="en-US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C95A485-B331-E7E1-7CDF-6AC940027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90566"/>
              </p:ext>
            </p:extLst>
          </p:nvPr>
        </p:nvGraphicFramePr>
        <p:xfrm>
          <a:off x="1829802" y="8008620"/>
          <a:ext cx="1420677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3993">
                  <a:extLst>
                    <a:ext uri="{9D8B030D-6E8A-4147-A177-3AD203B41FA5}">
                      <a16:colId xmlns:a16="http://schemas.microsoft.com/office/drawing/2014/main" val="393684834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84392156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7596650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8966589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95178490"/>
                    </a:ext>
                  </a:extLst>
                </a:gridCol>
                <a:gridCol w="3044977">
                  <a:extLst>
                    <a:ext uri="{9D8B030D-6E8A-4147-A177-3AD203B41FA5}">
                      <a16:colId xmlns:a16="http://schemas.microsoft.com/office/drawing/2014/main" val="2108945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Preprocess</a:t>
                      </a:r>
                      <a:endParaRPr lang="ko-KR" altLang="en-US" sz="2000" dirty="0">
                        <a:solidFill>
                          <a:srgbClr val="485849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Inference</a:t>
                      </a:r>
                      <a:endParaRPr lang="ko-KR" altLang="en-US" sz="2000" dirty="0">
                        <a:solidFill>
                          <a:srgbClr val="485849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Postprocess</a:t>
                      </a:r>
                      <a:endParaRPr lang="ko-KR" altLang="en-US" sz="2000" dirty="0">
                        <a:solidFill>
                          <a:srgbClr val="485849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총 처리 시간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FPS</a:t>
                      </a:r>
                      <a:endParaRPr lang="ko-KR" altLang="en-US" sz="2000" dirty="0">
                        <a:solidFill>
                          <a:srgbClr val="485849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연산량</a:t>
                      </a:r>
                      <a:r>
                        <a:rPr lang="en-US" altLang="ko-KR" sz="2000" dirty="0">
                          <a:solidFill>
                            <a:srgbClr val="485849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(FLOPs)</a:t>
                      </a:r>
                      <a:endParaRPr lang="ko-KR" altLang="en-US" sz="2000" dirty="0">
                        <a:solidFill>
                          <a:srgbClr val="485849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9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2.5ms</a:t>
                      </a:r>
                      <a:endParaRPr lang="ko-KR" altLang="en-US" sz="2000" dirty="0">
                        <a:solidFill>
                          <a:srgbClr val="658C6A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35.0ms</a:t>
                      </a:r>
                      <a:endParaRPr lang="ko-KR" altLang="en-US" sz="2000" dirty="0">
                        <a:solidFill>
                          <a:srgbClr val="658C6A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1.8ms</a:t>
                      </a:r>
                      <a:endParaRPr lang="ko-KR" altLang="en-US" sz="2000" dirty="0">
                        <a:solidFill>
                          <a:srgbClr val="658C6A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39.3 </a:t>
                      </a:r>
                      <a:r>
                        <a:rPr lang="en-US" altLang="ko-KR" sz="2000" dirty="0" err="1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ms</a:t>
                      </a:r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프레임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약 </a:t>
                      </a:r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25.4 FPS</a:t>
                      </a:r>
                      <a:endParaRPr lang="ko-KR" altLang="en-US" sz="2000" dirty="0">
                        <a:solidFill>
                          <a:srgbClr val="658C6A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257.4 GFLOPs/</a:t>
                      </a:r>
                      <a:r>
                        <a:rPr lang="ko-KR" altLang="en-US" sz="2000" dirty="0">
                          <a:solidFill>
                            <a:srgbClr val="658C6A"/>
                          </a:solidFill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프레임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9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00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BB983-1E9B-B952-FCD4-CEB70068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6BDF1E-DA19-50CC-6C48-7E8DBC49ED6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142207-966F-876A-F75A-C5A998BD45E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9138C99-6085-00EF-59C0-5921C743490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B245E8F-482D-4812-2DBE-D9918085E20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8D4B7C-850E-0E09-11C5-D80819D1579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04362ED-0AB8-5EF0-9D3E-D5B45D64FDE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4BDE548-B8E6-7AA4-5ABF-0699947E66F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4F780BA-DB43-C6BC-18DF-CE879CA754F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F245AFF-5CD9-C68D-EF9D-137BA276BDB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B7CBDED-D5CF-4C83-2020-8667693E764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62C8191-18A5-4E0A-A351-CC0F982DE0D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16AC48D-8A33-D37F-C7D8-F57704DDC5E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D0BCF4D-663C-A540-22DB-4C8BDF8E67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6D46E07-6089-7502-B208-310D6FEE4CD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8451CB4-0F34-E3A0-9ABE-80ADED334F0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A1563F4-11D5-372F-1D37-71547E1C0E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ADFDE30-159D-712E-6C0E-693FA94E137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3F006D9-9BAF-2081-D3F6-6497A94926A3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사양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4163CA3-E7DB-FF6C-CF62-2CFE18EE55E6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A67423-335F-B97F-D0BE-2AAF2DAB4D63}"/>
              </a:ext>
            </a:extLst>
          </p:cNvPr>
          <p:cNvGrpSpPr/>
          <p:nvPr/>
        </p:nvGrpSpPr>
        <p:grpSpPr>
          <a:xfrm>
            <a:off x="5259274" y="4819344"/>
            <a:ext cx="2741726" cy="1619556"/>
            <a:chOff x="4669252" y="4069790"/>
            <a:chExt cx="2741726" cy="16195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46F1A5-CCE6-6326-59C3-99A236CC4BF8}"/>
                </a:ext>
              </a:extLst>
            </p:cNvPr>
            <p:cNvSpPr txBox="1"/>
            <p:nvPr/>
          </p:nvSpPr>
          <p:spPr>
            <a:xfrm>
              <a:off x="5025114" y="5043015"/>
              <a:ext cx="2030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FFA400"/>
                  </a:solidFill>
                  <a:latin typeface="Tlab 레트로라이프" panose="020B0600000101010101" charset="-127"/>
                  <a:ea typeface="Tlab 레트로라이프" panose="020B0600000101010101" charset="-127"/>
                </a:rPr>
                <a:t>CPU</a:t>
              </a:r>
              <a:endParaRPr lang="ko-KR" altLang="en-US" sz="3600" b="1" dirty="0">
                <a:solidFill>
                  <a:srgbClr val="FFA400"/>
                </a:solidFill>
                <a:latin typeface="Tlab 레트로라이프" panose="020B0600000101010101" charset="-127"/>
                <a:ea typeface="Tlab 레트로라이프" panose="020B0600000101010101" charset="-127"/>
              </a:endParaRPr>
            </a:p>
          </p:txBody>
        </p:sp>
        <p:pic>
          <p:nvPicPr>
            <p:cNvPr id="1028" name="Picture 4" descr="03-1. Google Colab 기초 - 인문 데이터 분석 - 디지털인문학 시리즈">
              <a:extLst>
                <a:ext uri="{FF2B5EF4-FFF2-40B4-BE49-F238E27FC236}">
                  <a16:creationId xmlns:a16="http://schemas.microsoft.com/office/drawing/2014/main" id="{2A1D8FBA-DB8A-8508-FB71-5459D520B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252" y="4069790"/>
              <a:ext cx="2741726" cy="121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utoShape 6">
            <a:extLst>
              <a:ext uri="{FF2B5EF4-FFF2-40B4-BE49-F238E27FC236}">
                <a16:creationId xmlns:a16="http://schemas.microsoft.com/office/drawing/2014/main" id="{5C6E16CA-CD28-D795-5716-E68A15129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" name="그림 3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0F6E5A-E1CA-B41F-2D6C-54A07E5E3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427724"/>
            <a:ext cx="8281877" cy="2773033"/>
          </a:xfrm>
          <a:prstGeom prst="rect">
            <a:avLst/>
          </a:prstGeom>
          <a:ln w="12700">
            <a:solidFill>
              <a:srgbClr val="201E1F"/>
            </a:solidFill>
          </a:ln>
        </p:spPr>
      </p:pic>
      <p:sp>
        <p:nvSpPr>
          <p:cNvPr id="35" name="십자형 34">
            <a:extLst>
              <a:ext uri="{FF2B5EF4-FFF2-40B4-BE49-F238E27FC236}">
                <a16:creationId xmlns:a16="http://schemas.microsoft.com/office/drawing/2014/main" id="{58A2FC31-5B5D-38EC-C974-F6A86B5F7D0E}"/>
              </a:ext>
            </a:extLst>
          </p:cNvPr>
          <p:cNvSpPr/>
          <p:nvPr/>
        </p:nvSpPr>
        <p:spPr>
          <a:xfrm>
            <a:off x="4361877" y="5263729"/>
            <a:ext cx="819723" cy="819723"/>
          </a:xfrm>
          <a:prstGeom prst="plus">
            <a:avLst>
              <a:gd name="adj" fmla="val 40893"/>
            </a:avLst>
          </a:prstGeom>
          <a:solidFill>
            <a:srgbClr val="4858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D76114C-09A0-49D7-8A58-06688622988F}"/>
              </a:ext>
            </a:extLst>
          </p:cNvPr>
          <p:cNvGrpSpPr/>
          <p:nvPr/>
        </p:nvGrpSpPr>
        <p:grpSpPr>
          <a:xfrm>
            <a:off x="1758616" y="4518481"/>
            <a:ext cx="2187184" cy="2477520"/>
            <a:chOff x="1758616" y="4137481"/>
            <a:chExt cx="2187184" cy="24775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7D504D-FAB7-095E-E141-E2C3A8A57B9C}"/>
                </a:ext>
              </a:extLst>
            </p:cNvPr>
            <p:cNvGrpSpPr/>
            <p:nvPr/>
          </p:nvGrpSpPr>
          <p:grpSpPr>
            <a:xfrm>
              <a:off x="1758616" y="4137481"/>
              <a:ext cx="2187184" cy="2286719"/>
              <a:chOff x="2607043" y="3453597"/>
              <a:chExt cx="2187184" cy="2286719"/>
            </a:xfrm>
          </p:grpSpPr>
          <p:pic>
            <p:nvPicPr>
              <p:cNvPr id="1026" name="Picture 2" descr="NVIDIA L40 - GPU computing processor - L40 Tensor Core - 48 GB">
                <a:extLst>
                  <a:ext uri="{FF2B5EF4-FFF2-40B4-BE49-F238E27FC236}">
                    <a16:creationId xmlns:a16="http://schemas.microsoft.com/office/drawing/2014/main" id="{565A395B-98FD-3528-4B6D-A1CE3E8A08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7043" y="3453597"/>
                <a:ext cx="2187184" cy="1640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194C6-C86B-9D34-4ACA-DB78073C69D5}"/>
                  </a:ext>
                </a:extLst>
              </p:cNvPr>
              <p:cNvSpPr txBox="1"/>
              <p:nvPr/>
            </p:nvSpPr>
            <p:spPr>
              <a:xfrm>
                <a:off x="2619743" y="5093985"/>
                <a:ext cx="2030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201E1F"/>
                    </a:solidFill>
                    <a:latin typeface="Tlab 레트로라이프" panose="020B0600000101010101" charset="-127"/>
                    <a:ea typeface="Tlab 레트로라이프" panose="020B0600000101010101" charset="-127"/>
                  </a:rPr>
                  <a:t>T4 GPU</a:t>
                </a:r>
                <a:endParaRPr lang="ko-KR" altLang="en-US" sz="3600" b="1" dirty="0">
                  <a:solidFill>
                    <a:srgbClr val="201E1F"/>
                  </a:solidFill>
                  <a:latin typeface="Tlab 레트로라이프" panose="020B0600000101010101" charset="-127"/>
                  <a:ea typeface="Tlab 레트로라이프" panose="020B0600000101010101" charset="-127"/>
                </a:endParaRPr>
              </a:p>
            </p:txBody>
          </p:sp>
        </p:grp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B93D6F36-7CD9-47DD-9C6E-19249E11CF7C}"/>
                </a:ext>
              </a:extLst>
            </p:cNvPr>
            <p:cNvSpPr txBox="1"/>
            <p:nvPr/>
          </p:nvSpPr>
          <p:spPr>
            <a:xfrm>
              <a:off x="1871502" y="6134100"/>
              <a:ext cx="1988957" cy="480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000" dirty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15GB memory</a:t>
              </a:r>
              <a:endParaRPr lang="en-US" altLang="ko-KR" sz="2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8" name="TextBox 24">
            <a:extLst>
              <a:ext uri="{FF2B5EF4-FFF2-40B4-BE49-F238E27FC236}">
                <a16:creationId xmlns:a16="http://schemas.microsoft.com/office/drawing/2014/main" id="{EE237BF8-51DD-A1D0-D9E2-452B45254EA1}"/>
              </a:ext>
            </a:extLst>
          </p:cNvPr>
          <p:cNvSpPr txBox="1"/>
          <p:nvPr/>
        </p:nvSpPr>
        <p:spPr>
          <a:xfrm>
            <a:off x="9723249" y="7291127"/>
            <a:ext cx="745635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FP32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기준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8.1TFLOPs</a:t>
            </a: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의 연산 성능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97099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01DBD-B258-A4AD-A076-A0C8C3780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A0489A-BB42-D91C-47CC-CE9A8CA5F0A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82305A-3599-1E13-051A-5ECE6C3C71E4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9755373-EFA2-81DC-654D-8CE6FF22846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0311B7-CC47-7075-46A4-6016E427E9E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F30109D-C68A-0584-AC74-E3637064D6E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6FC11A-A919-FFB1-331E-659D077361C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D55E302-B2D9-6FF1-7019-952074EA903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7A96C11-4004-0708-706C-36726DA171B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4893EA1-9667-A23B-94BA-8B3E1B1768E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DAACD9F-3011-B2A0-F8F4-3330D9CB824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09B25C7-FF18-E73C-EA09-6510B7A74BC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86F0942-C889-92BD-1DFC-CB60F2A68DC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64D9CAC-59F9-D8B7-C24A-C4A3AAD58A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387ED9E-F3B0-1309-9134-72B7558545B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8946664-DFA1-7B7E-C4A9-34A212565E3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11B4F3A-78C9-3624-0C9E-0BA72DF127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E9D8193-ED3A-A3C2-E3D4-02D43ABF98EA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18CE4D5-2290-7BA7-FCDB-5593C557F5A5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엣지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디바이스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8133453-C4C4-1F86-CC8D-897A18538207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30" name="AutoShape 6">
            <a:extLst>
              <a:ext uri="{FF2B5EF4-FFF2-40B4-BE49-F238E27FC236}">
                <a16:creationId xmlns:a16="http://schemas.microsoft.com/office/drawing/2014/main" id="{FD0580EB-230A-F1F7-D9D9-6AD0466CC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96A2436C-51F1-A0C5-F744-3D4FF79ABAB5}"/>
              </a:ext>
            </a:extLst>
          </p:cNvPr>
          <p:cNvSpPr txBox="1"/>
          <p:nvPr/>
        </p:nvSpPr>
        <p:spPr>
          <a:xfrm>
            <a:off x="5055760" y="2906550"/>
            <a:ext cx="2465629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최대 </a:t>
            </a:r>
            <a:r>
              <a:rPr lang="en-US" altLang="ko-KR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75</a:t>
            </a:r>
            <a:r>
              <a:rPr lang="ko-KR" altLang="en-US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개의 </a:t>
            </a:r>
            <a:r>
              <a:rPr lang="en-US" altLang="ko-KR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CCTV</a:t>
            </a:r>
            <a:endParaRPr lang="en-US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955DD94-4962-2061-BAF4-31EDAF065B17}"/>
              </a:ext>
            </a:extLst>
          </p:cNvPr>
          <p:cNvGrpSpPr/>
          <p:nvPr/>
        </p:nvGrpSpPr>
        <p:grpSpPr>
          <a:xfrm>
            <a:off x="1371600" y="3435436"/>
            <a:ext cx="5750038" cy="5746664"/>
            <a:chOff x="1326125" y="3435436"/>
            <a:chExt cx="5750038" cy="574666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075F36-9880-8725-3500-5637CC5A1C7B}"/>
                </a:ext>
              </a:extLst>
            </p:cNvPr>
            <p:cNvSpPr txBox="1"/>
            <p:nvPr/>
          </p:nvSpPr>
          <p:spPr>
            <a:xfrm>
              <a:off x="6172200" y="7254270"/>
              <a:ext cx="516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●</a:t>
              </a:r>
              <a:endParaRPr lang="en-US" altLang="ko-KR" sz="900" dirty="0"/>
            </a:p>
            <a:p>
              <a:r>
                <a:rPr lang="ko-KR" altLang="en-US" sz="900" dirty="0"/>
                <a:t>●</a:t>
              </a:r>
              <a:endParaRPr lang="en-US" altLang="ko-KR" sz="900" dirty="0"/>
            </a:p>
            <a:p>
              <a:r>
                <a:rPr lang="ko-KR" altLang="en-US" sz="900" dirty="0"/>
                <a:t>●</a:t>
              </a:r>
              <a:endParaRPr lang="en-US" altLang="ko-KR" sz="900" dirty="0"/>
            </a:p>
            <a:p>
              <a:r>
                <a:rPr lang="ko-KR" altLang="en-US" sz="900" dirty="0"/>
                <a:t>●</a:t>
              </a:r>
              <a:endParaRPr lang="en-US" altLang="ko-KR" sz="900" dirty="0"/>
            </a:p>
            <a:p>
              <a:r>
                <a:rPr lang="ko-KR" altLang="en-US" sz="900" dirty="0"/>
                <a:t>●</a:t>
              </a:r>
              <a:endParaRPr lang="en-US" altLang="ko-KR" sz="900" dirty="0"/>
            </a:p>
          </p:txBody>
        </p: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E3F7B273-C294-2705-2283-BDCBE029E2CA}"/>
                </a:ext>
              </a:extLst>
            </p:cNvPr>
            <p:cNvGrpSpPr/>
            <p:nvPr/>
          </p:nvGrpSpPr>
          <p:grpSpPr>
            <a:xfrm>
              <a:off x="1326125" y="3435436"/>
              <a:ext cx="5750038" cy="5746664"/>
              <a:chOff x="1326125" y="3435436"/>
              <a:chExt cx="5750038" cy="574666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73061E8-966A-73A9-CEBF-8752D6F3D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2600" y="3435436"/>
                <a:ext cx="1512319" cy="100136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FAE7073-C128-FA66-B79F-8BF9A8619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2600" y="6051107"/>
                <a:ext cx="1512319" cy="99739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9DB40B1-0246-46E7-F11E-28182ECC0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2600" y="4741099"/>
                <a:ext cx="1513563" cy="101200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9484F8D-ED24-756E-BB42-02F0DEA58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64790" y="8180739"/>
                <a:ext cx="1510129" cy="1001361"/>
              </a:xfrm>
              <a:prstGeom prst="rect">
                <a:avLst/>
              </a:prstGeom>
            </p:spPr>
          </p:pic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B8DDF4A-9D27-1CF3-8404-B605416B36B2}"/>
                  </a:ext>
                </a:extLst>
              </p:cNvPr>
              <p:cNvCxnSpPr>
                <a:cxnSpLocks/>
                <a:stCxn id="58" idx="3"/>
                <a:endCxn id="22" idx="1"/>
              </p:cNvCxnSpPr>
              <p:nvPr/>
            </p:nvCxnSpPr>
            <p:spPr>
              <a:xfrm flipV="1">
                <a:off x="4221725" y="3936117"/>
                <a:ext cx="1340875" cy="21394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FAA073B-C73D-AFD3-A25B-E7B8E0D8A4A1}"/>
                  </a:ext>
                </a:extLst>
              </p:cNvPr>
              <p:cNvCxnSpPr>
                <a:cxnSpLocks/>
                <a:stCxn id="58" idx="3"/>
                <a:endCxn id="29" idx="1"/>
              </p:cNvCxnSpPr>
              <p:nvPr/>
            </p:nvCxnSpPr>
            <p:spPr>
              <a:xfrm flipV="1">
                <a:off x="4221725" y="5247100"/>
                <a:ext cx="1340875" cy="82851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47822D7-E7FF-7611-9CF4-50625CBE2632}"/>
                  </a:ext>
                </a:extLst>
              </p:cNvPr>
              <p:cNvCxnSpPr>
                <a:cxnSpLocks/>
                <a:stCxn id="58" idx="3"/>
                <a:endCxn id="24" idx="1"/>
              </p:cNvCxnSpPr>
              <p:nvPr/>
            </p:nvCxnSpPr>
            <p:spPr>
              <a:xfrm>
                <a:off x="4221725" y="6075614"/>
                <a:ext cx="1340875" cy="474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ED43502-DD09-9D34-C43B-3D88658C7F0B}"/>
                  </a:ext>
                </a:extLst>
              </p:cNvPr>
              <p:cNvGrpSpPr/>
              <p:nvPr/>
            </p:nvGrpSpPr>
            <p:grpSpPr>
              <a:xfrm>
                <a:off x="1326125" y="4269392"/>
                <a:ext cx="4238665" cy="4412028"/>
                <a:chOff x="1447800" y="4229100"/>
                <a:chExt cx="4238665" cy="4412028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8105704B-FDC1-DBE3-A070-46C85A96D77F}"/>
                    </a:ext>
                  </a:extLst>
                </p:cNvPr>
                <p:cNvGrpSpPr/>
                <p:nvPr/>
              </p:nvGrpSpPr>
              <p:grpSpPr>
                <a:xfrm>
                  <a:off x="1828800" y="4493608"/>
                  <a:ext cx="2187184" cy="2286719"/>
                  <a:chOff x="2607043" y="3184705"/>
                  <a:chExt cx="2187184" cy="2286719"/>
                </a:xfrm>
              </p:grpSpPr>
              <p:pic>
                <p:nvPicPr>
                  <p:cNvPr id="1026" name="Picture 2" descr="NVIDIA L40 - GPU computing processor - L40 Tensor Core - 48 GB">
                    <a:extLst>
                      <a:ext uri="{FF2B5EF4-FFF2-40B4-BE49-F238E27FC236}">
                        <a16:creationId xmlns:a16="http://schemas.microsoft.com/office/drawing/2014/main" id="{AE041832-592F-1984-7B5A-ED1A6546C1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07043" y="3184705"/>
                    <a:ext cx="2187184" cy="16403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82F923-FA41-2779-E247-9EEA2E045C14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743" y="4825093"/>
                    <a:ext cx="203000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3600" b="1" dirty="0">
                        <a:solidFill>
                          <a:srgbClr val="201E1F"/>
                        </a:solidFill>
                        <a:latin typeface="Tlab 레트로라이프" panose="020B0600000101010101" charset="-127"/>
                        <a:ea typeface="Tlab 레트로라이프" panose="020B0600000101010101" charset="-127"/>
                      </a:rPr>
                      <a:t>T4 GPU</a:t>
                    </a:r>
                    <a:endParaRPr lang="ko-KR" altLang="en-US" sz="3600" b="1" dirty="0">
                      <a:solidFill>
                        <a:srgbClr val="201E1F"/>
                      </a:solidFill>
                      <a:latin typeface="Tlab 레트로라이프" panose="020B0600000101010101" charset="-127"/>
                      <a:ea typeface="Tlab 레트로라이프" panose="020B0600000101010101" charset="-127"/>
                    </a:endParaRPr>
                  </a:p>
                </p:txBody>
              </p:sp>
            </p:grp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EBC38BAE-35AC-653A-56B3-B36BDFF57497}"/>
                    </a:ext>
                  </a:extLst>
                </p:cNvPr>
                <p:cNvCxnSpPr>
                  <a:cxnSpLocks/>
                  <a:stCxn id="58" idx="3"/>
                  <a:endCxn id="32" idx="1"/>
                </p:cNvCxnSpPr>
                <p:nvPr/>
              </p:nvCxnSpPr>
              <p:spPr>
                <a:xfrm>
                  <a:off x="4343400" y="6035322"/>
                  <a:ext cx="1343065" cy="26058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Picture 10" descr="SVI Technologies - ICT solutions ,Counterfeit ,E-Invoicing, IoT, Data  Analytics, and Cybersecurity.">
                  <a:extLst>
                    <a:ext uri="{FF2B5EF4-FFF2-40B4-BE49-F238E27FC236}">
                      <a16:creationId xmlns:a16="http://schemas.microsoft.com/office/drawing/2014/main" id="{64269711-F317-825A-AA02-5B00C8454A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2943" y="7008208"/>
                  <a:ext cx="2287116" cy="612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52E8F522-38C1-83E4-FA87-0DA0C31B37D3}"/>
                    </a:ext>
                  </a:extLst>
                </p:cNvPr>
                <p:cNvSpPr/>
                <p:nvPr/>
              </p:nvSpPr>
              <p:spPr>
                <a:xfrm>
                  <a:off x="1447800" y="4229100"/>
                  <a:ext cx="2895600" cy="3612443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4" name="TextBox 35">
                <a:extLst>
                  <a:ext uri="{FF2B5EF4-FFF2-40B4-BE49-F238E27FC236}">
                    <a16:creationId xmlns:a16="http://schemas.microsoft.com/office/drawing/2014/main" id="{57AFF0AA-139E-3BD8-AF51-B774592ACC4B}"/>
                  </a:ext>
                </a:extLst>
              </p:cNvPr>
              <p:cNvSpPr txBox="1"/>
              <p:nvPr/>
            </p:nvSpPr>
            <p:spPr>
              <a:xfrm>
                <a:off x="1496771" y="3764122"/>
                <a:ext cx="2465629" cy="4231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237489" lvl="1" algn="ctr">
                  <a:lnSpc>
                    <a:spcPts val="3629"/>
                  </a:lnSpc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lab 레트로라이프" panose="020B0600000101010101" charset="-127"/>
                    <a:ea typeface="Tlab 레트로라이프" panose="020B0600000101010101" charset="-127"/>
                    <a:cs typeface="TDTD순고딕"/>
                    <a:sym typeface="TDTD순고딕"/>
                  </a:rPr>
                  <a:t>Model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lab 레트로라이프" panose="020B0600000101010101" charset="-127"/>
                    <a:ea typeface="Tlab 레트로라이프" panose="020B0600000101010101" charset="-127"/>
                    <a:cs typeface="TDTD순고딕"/>
                    <a:sym typeface="TDTD순고딕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lab 레트로라이프" panose="020B0600000101010101" charset="-127"/>
                    <a:ea typeface="Tlab 레트로라이프" panose="020B0600000101010101" charset="-127"/>
                    <a:cs typeface="TDTD순고딕"/>
                    <a:sym typeface="TDTD순고딕"/>
                  </a:rPr>
                  <a:t>System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lab 레트로라이프" panose="020B0600000101010101" charset="-127"/>
                  <a:ea typeface="Tlab 레트로라이프" panose="020B0600000101010101" charset="-127"/>
                  <a:cs typeface="TDTD순고딕"/>
                  <a:sym typeface="TDTD순고딕"/>
                </a:endParaRPr>
              </a:p>
            </p:txBody>
          </p:sp>
        </p:grpSp>
      </p:grp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4194CC4A-6306-161F-B069-EA4D6087649C}"/>
              </a:ext>
            </a:extLst>
          </p:cNvPr>
          <p:cNvGrpSpPr/>
          <p:nvPr/>
        </p:nvGrpSpPr>
        <p:grpSpPr>
          <a:xfrm>
            <a:off x="8426143" y="3009900"/>
            <a:ext cx="7728257" cy="4168516"/>
            <a:chOff x="8426143" y="3560248"/>
            <a:chExt cx="7728257" cy="4168516"/>
          </a:xfrm>
        </p:grpSpPr>
        <p:pic>
          <p:nvPicPr>
            <p:cNvPr id="1053" name="그림 1052" descr="텍스트, 스크린샷, 라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D2BEB4E-8068-C913-2F21-5397A45A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143" y="3560248"/>
              <a:ext cx="2205414" cy="1947711"/>
            </a:xfrm>
            <a:prstGeom prst="rect">
              <a:avLst/>
            </a:prstGeom>
          </p:spPr>
        </p:pic>
        <p:pic>
          <p:nvPicPr>
            <p:cNvPr id="1054" name="그림 1053" descr="텍스트, 스크린샷, 라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49DD512-6374-3DE5-D1A2-870073C72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143" y="5759698"/>
              <a:ext cx="2205414" cy="1947711"/>
            </a:xfrm>
            <a:prstGeom prst="rect">
              <a:avLst/>
            </a:prstGeom>
          </p:spPr>
        </p:pic>
        <p:pic>
          <p:nvPicPr>
            <p:cNvPr id="1056" name="그림 1055" descr="텍스트, 스크린샷, 라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56DC1E-06ED-FB39-4222-A80E0689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86" y="3581603"/>
              <a:ext cx="2205414" cy="1947711"/>
            </a:xfrm>
            <a:prstGeom prst="rect">
              <a:avLst/>
            </a:prstGeom>
          </p:spPr>
        </p:pic>
        <p:pic>
          <p:nvPicPr>
            <p:cNvPr id="1057" name="그림 1056" descr="텍스트, 스크린샷, 라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DE19229-8333-E486-89BB-BD146479D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86" y="5781053"/>
              <a:ext cx="2205414" cy="1947711"/>
            </a:xfrm>
            <a:prstGeom prst="rect">
              <a:avLst/>
            </a:prstGeom>
          </p:spPr>
        </p:pic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1CFDD52B-C1C2-FAA2-0FC0-BCACD9C44976}"/>
                </a:ext>
              </a:extLst>
            </p:cNvPr>
            <p:cNvSpPr txBox="1"/>
            <p:nvPr/>
          </p:nvSpPr>
          <p:spPr>
            <a:xfrm>
              <a:off x="13026200" y="5445323"/>
              <a:ext cx="183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●●●●●</a:t>
              </a:r>
              <a:endParaRPr lang="en-US" altLang="ko-KR" sz="1400" dirty="0"/>
            </a:p>
          </p:txBody>
        </p:sp>
        <p:pic>
          <p:nvPicPr>
            <p:cNvPr id="1060" name="그림 1059" descr="텍스트, 스크린샷, 라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63F519-F359-2C1C-E4CC-A9B469A8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8986" y="3581603"/>
              <a:ext cx="2205414" cy="1947711"/>
            </a:xfrm>
            <a:prstGeom prst="rect">
              <a:avLst/>
            </a:prstGeom>
          </p:spPr>
        </p:pic>
        <p:pic>
          <p:nvPicPr>
            <p:cNvPr id="1061" name="그림 1060" descr="텍스트, 스크린샷, 라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48CE03F-29A5-5776-DBE5-1B1EDA571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8986" y="5781053"/>
              <a:ext cx="2205414" cy="1947711"/>
            </a:xfrm>
            <a:prstGeom prst="rect">
              <a:avLst/>
            </a:prstGeom>
          </p:spPr>
        </p:pic>
      </p:grpSp>
      <p:sp>
        <p:nvSpPr>
          <p:cNvPr id="1066" name="TextBox 32">
            <a:extLst>
              <a:ext uri="{FF2B5EF4-FFF2-40B4-BE49-F238E27FC236}">
                <a16:creationId xmlns:a16="http://schemas.microsoft.com/office/drawing/2014/main" id="{58C62E32-933E-8FB1-F18C-A9885286E430}"/>
              </a:ext>
            </a:extLst>
          </p:cNvPr>
          <p:cNvSpPr txBox="1"/>
          <p:nvPr/>
        </p:nvSpPr>
        <p:spPr>
          <a:xfrm>
            <a:off x="8161201" y="7874726"/>
            <a:ext cx="8395283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경량화된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YOLOv8 Medium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모델을 활용 시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자원 효율 크게 향상 기대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85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8B4E5-7699-F1A2-7687-E1DED35B4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9DBA9A-3D4F-F105-704B-8027C16A973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244610-2F51-81FA-15DF-E616DA04802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7F6EE5-068C-B5FE-4DF5-BC5A21163F6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4965D18-E1D5-63A8-C767-774C2E24AB3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7A932C8-2865-4A9C-3174-A377939B76D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9B1CDE-DE6D-D58E-D054-9E787059AF9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F16892-F15B-0AF6-6449-BC64553D69F5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837E76B-65D5-86E7-1407-45C05768918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D791A3A-6059-3C9F-5AB5-C3BC4375B93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692671B-6475-573C-B685-6D6D08EFE3F4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1AE1826-E826-8950-3D73-05AFE3E345C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8E360C-A45F-A973-06C6-D8CD20D0B70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2490D3E-1B1F-CFF6-C63B-F2F786F48B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89FDE4B-42B7-AB46-A38F-ACB5FF91B0F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035C295-F36E-CA52-048B-CD3E80B99DD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CAA428B-80C3-D149-0485-40D382C756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59EC956-79AB-BB18-9A12-46F51722623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5BBBA1-1CD3-4480-9290-576A808E70F0}"/>
              </a:ext>
            </a:extLst>
          </p:cNvPr>
          <p:cNvSpPr txBox="1"/>
          <p:nvPr/>
        </p:nvSpPr>
        <p:spPr>
          <a:xfrm>
            <a:off x="6019800" y="4502638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 효과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35DC2F1-10B2-D107-BDEF-C4DD9676CD91}"/>
              </a:ext>
            </a:extLst>
          </p:cNvPr>
          <p:cNvSpPr txBox="1"/>
          <p:nvPr/>
        </p:nvSpPr>
        <p:spPr>
          <a:xfrm>
            <a:off x="3602667" y="4080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1895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F468-502F-94E9-5E73-2EC191B54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74BEB30-7418-10FB-52F9-0E5F4BC61493}"/>
              </a:ext>
            </a:extLst>
          </p:cNvPr>
          <p:cNvGrpSpPr/>
          <p:nvPr/>
        </p:nvGrpSpPr>
        <p:grpSpPr>
          <a:xfrm>
            <a:off x="782865" y="-1012640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6F1664-364E-8B80-38F0-DFD8FFCA27E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128134B-44F0-307B-CE4C-66D9F02C035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23787E-441C-65D8-3BD3-E0376E3A74B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FC0BB9-1FA0-37CF-0AF6-A016740D1EDC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52A147-D363-ABC7-22BF-98A5A78687A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72F95CD-A896-DFD3-7727-75CF975CA6F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C892678-6F9F-9EAA-358C-760009CCC00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E2FA2DA-677C-C351-1757-4DBAE65D37B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F26C022-3CDB-7652-BF65-FBE4626D6F1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E9318B7-8D04-B7F2-A7B8-F3B33573D11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9997663-4C40-E9B5-2C0E-15F4F21289E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85C5345-1B7D-36FF-D7BB-82B5DA1C8A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DAB06BA-219D-D643-54B0-CDCC9ABF726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657E59F-2A29-AD26-7EE4-9764FA88696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A1FA2CC-1D42-5C72-EFF7-E00D1B989C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90C6FAE-7A32-31DC-50D8-4DFA745AA6F5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B9E0BA3-689A-55C3-EEED-1B88CF2B0822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 효과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3D3AF43-3566-DC97-DEA6-B0DD02330F52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5441925-4C8B-EB30-B9D4-6B9A2FD35E3F}"/>
              </a:ext>
            </a:extLst>
          </p:cNvPr>
          <p:cNvGrpSpPr/>
          <p:nvPr/>
        </p:nvGrpSpPr>
        <p:grpSpPr>
          <a:xfrm>
            <a:off x="4305788" y="4386785"/>
            <a:ext cx="1714012" cy="2130558"/>
            <a:chOff x="2112397" y="3650756"/>
            <a:chExt cx="2041640" cy="2537808"/>
          </a:xfrm>
        </p:grpSpPr>
        <p:pic>
          <p:nvPicPr>
            <p:cNvPr id="2050" name="Picture 2" descr="인공 지능 - 무료 전자개 아이콘">
              <a:extLst>
                <a:ext uri="{FF2B5EF4-FFF2-40B4-BE49-F238E27FC236}">
                  <a16:creationId xmlns:a16="http://schemas.microsoft.com/office/drawing/2014/main" id="{511CDBE0-F2A0-5C8D-C316-48DBA7319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397" y="3650756"/>
              <a:ext cx="2041640" cy="20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5F61EC-E6B4-EEEC-F97F-C85C011973C3}"/>
                </a:ext>
              </a:extLst>
            </p:cNvPr>
            <p:cNvSpPr txBox="1"/>
            <p:nvPr/>
          </p:nvSpPr>
          <p:spPr>
            <a:xfrm>
              <a:off x="2482514" y="5748635"/>
              <a:ext cx="1388276" cy="43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lab 레트로라이프" panose="020B0600000101010101" charset="-127"/>
                  <a:ea typeface="Tlab 레트로라이프" panose="020B0600000101010101" charset="-127"/>
                </a:rPr>
                <a:t>System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</a:endParaRPr>
            </a:p>
          </p:txBody>
        </p:sp>
      </p:grpSp>
      <p:sp>
        <p:nvSpPr>
          <p:cNvPr id="33" name="Freeform 22">
            <a:extLst>
              <a:ext uri="{FF2B5EF4-FFF2-40B4-BE49-F238E27FC236}">
                <a16:creationId xmlns:a16="http://schemas.microsoft.com/office/drawing/2014/main" id="{DDBBF97E-13A8-9354-B05F-DBD049505AEC}"/>
              </a:ext>
            </a:extLst>
          </p:cNvPr>
          <p:cNvSpPr/>
          <p:nvPr/>
        </p:nvSpPr>
        <p:spPr>
          <a:xfrm>
            <a:off x="2171262" y="3134143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21F4A4FE-1266-75B6-11CB-F693A5102FDA}"/>
              </a:ext>
            </a:extLst>
          </p:cNvPr>
          <p:cNvSpPr txBox="1"/>
          <p:nvPr/>
        </p:nvSpPr>
        <p:spPr>
          <a:xfrm>
            <a:off x="2896869" y="3102995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 발생 알림 시스템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C31856-E159-D022-F1F5-CEEA1CE1C9BD}"/>
              </a:ext>
            </a:extLst>
          </p:cNvPr>
          <p:cNvGrpSpPr/>
          <p:nvPr/>
        </p:nvGrpSpPr>
        <p:grpSpPr>
          <a:xfrm>
            <a:off x="6454707" y="4402451"/>
            <a:ext cx="2765493" cy="2113844"/>
            <a:chOff x="6627720" y="4311079"/>
            <a:chExt cx="2765493" cy="2113844"/>
          </a:xfrm>
        </p:grpSpPr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9A8FE5AC-DDE6-1D04-8CAA-BED664FCA81B}"/>
                </a:ext>
              </a:extLst>
            </p:cNvPr>
            <p:cNvSpPr txBox="1"/>
            <p:nvPr/>
          </p:nvSpPr>
          <p:spPr>
            <a:xfrm>
              <a:off x="6627720" y="6009425"/>
              <a:ext cx="2694871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37489" lvl="1" algn="ctr">
                <a:lnSpc>
                  <a:spcPts val="3629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lab 레트로라이프" panose="020B0600000101010101" charset="-127"/>
                  <a:ea typeface="Tlab 레트로라이프" panose="020B0600000101010101" charset="-127"/>
                  <a:cs typeface="TDTD순고딕"/>
                  <a:sym typeface="TDTD순고딕"/>
                </a:rPr>
                <a:t>사고 감지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endParaRPr>
            </a:p>
          </p:txBody>
        </p:sp>
        <p:pic>
          <p:nvPicPr>
            <p:cNvPr id="37" name="그림 36" descr="텍스트, 도로, 스크린샷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829D2ED-D125-F8FA-C154-AE5CE9A1C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258" y="4311079"/>
              <a:ext cx="2532955" cy="1688636"/>
            </a:xfrm>
            <a:prstGeom prst="rect">
              <a:avLst/>
            </a:prstGeom>
            <a:ln w="12700">
              <a:solidFill>
                <a:srgbClr val="201E1F"/>
              </a:solidFill>
            </a:ln>
          </p:spPr>
        </p:pic>
      </p:grpSp>
      <p:pic>
        <p:nvPicPr>
          <p:cNvPr id="2062" name="Picture 14" descr="Car crash - Free transport icons">
            <a:extLst>
              <a:ext uri="{FF2B5EF4-FFF2-40B4-BE49-F238E27FC236}">
                <a16:creationId xmlns:a16="http://schemas.microsoft.com/office/drawing/2014/main" id="{522AFC75-2403-F4E1-642B-04992581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45435"/>
            <a:ext cx="2341065" cy="23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35">
            <a:extLst>
              <a:ext uri="{FF2B5EF4-FFF2-40B4-BE49-F238E27FC236}">
                <a16:creationId xmlns:a16="http://schemas.microsoft.com/office/drawing/2014/main" id="{E6ACF6D2-C42D-6293-988F-CA76365B1912}"/>
              </a:ext>
            </a:extLst>
          </p:cNvPr>
          <p:cNvSpPr txBox="1"/>
          <p:nvPr/>
        </p:nvSpPr>
        <p:spPr>
          <a:xfrm>
            <a:off x="1589605" y="6091087"/>
            <a:ext cx="177952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사고 발생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6DD4693-6124-1676-65DC-24CD95FF448C}"/>
              </a:ext>
            </a:extLst>
          </p:cNvPr>
          <p:cNvCxnSpPr/>
          <p:nvPr/>
        </p:nvCxnSpPr>
        <p:spPr>
          <a:xfrm>
            <a:off x="3728034" y="5219700"/>
            <a:ext cx="53916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3421AF4-F5BF-2C64-F89F-D6A76BE9E6E4}"/>
              </a:ext>
            </a:extLst>
          </p:cNvPr>
          <p:cNvCxnSpPr/>
          <p:nvPr/>
        </p:nvCxnSpPr>
        <p:spPr>
          <a:xfrm>
            <a:off x="6019800" y="5174312"/>
            <a:ext cx="53916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1EC7E5C-7A35-1953-0E6E-4AD0A9EB68FD}"/>
              </a:ext>
            </a:extLst>
          </p:cNvPr>
          <p:cNvCxnSpPr>
            <a:cxnSpLocks/>
          </p:cNvCxnSpPr>
          <p:nvPr/>
        </p:nvCxnSpPr>
        <p:spPr>
          <a:xfrm>
            <a:off x="5176479" y="6707991"/>
            <a:ext cx="1449733" cy="1432001"/>
          </a:xfrm>
          <a:prstGeom prst="bentConnector3">
            <a:avLst>
              <a:gd name="adj1" fmla="val 1819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D7FC97A-05AE-AC56-54E3-1BF55F48F7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336107" y="6205958"/>
            <a:ext cx="2443306" cy="1352936"/>
          </a:xfrm>
          <a:prstGeom prst="bentConnector3">
            <a:avLst>
              <a:gd name="adj1" fmla="val 62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1" name="TextBox 35">
            <a:extLst>
              <a:ext uri="{FF2B5EF4-FFF2-40B4-BE49-F238E27FC236}">
                <a16:creationId xmlns:a16="http://schemas.microsoft.com/office/drawing/2014/main" id="{CB65CB63-F816-48D8-9FBB-ED916DB8E5EB}"/>
              </a:ext>
            </a:extLst>
          </p:cNvPr>
          <p:cNvSpPr txBox="1"/>
          <p:nvPr/>
        </p:nvSpPr>
        <p:spPr>
          <a:xfrm>
            <a:off x="13617118" y="5174312"/>
            <a:ext cx="3021281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긴급 출동 차량 요청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DAB7F5-745F-D6F9-9868-A31517AD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8" y="7505700"/>
            <a:ext cx="2500848" cy="12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4604AD-EEB2-BE74-A81B-BC2B34A92D69}"/>
              </a:ext>
            </a:extLst>
          </p:cNvPr>
          <p:cNvGrpSpPr/>
          <p:nvPr/>
        </p:nvGrpSpPr>
        <p:grpSpPr>
          <a:xfrm>
            <a:off x="11335003" y="7043876"/>
            <a:ext cx="2228597" cy="1757224"/>
            <a:chOff x="9390185" y="3333479"/>
            <a:chExt cx="2968658" cy="23407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871BF6B-5177-432E-48A4-8AA10CB2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526" t="3642" r="785"/>
            <a:stretch>
              <a:fillRect/>
            </a:stretch>
          </p:blipFill>
          <p:spPr>
            <a:xfrm>
              <a:off x="9390185" y="3333479"/>
              <a:ext cx="2968658" cy="234075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8797CF-786C-93C2-8120-7948E5C7F239}"/>
                </a:ext>
              </a:extLst>
            </p:cNvPr>
            <p:cNvSpPr/>
            <p:nvPr/>
          </p:nvSpPr>
          <p:spPr>
            <a:xfrm>
              <a:off x="10439400" y="4610100"/>
              <a:ext cx="827329" cy="834836"/>
            </a:xfrm>
            <a:prstGeom prst="rect">
              <a:avLst/>
            </a:prstGeom>
            <a:solidFill>
              <a:srgbClr val="4040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5">
            <a:extLst>
              <a:ext uri="{FF2B5EF4-FFF2-40B4-BE49-F238E27FC236}">
                <a16:creationId xmlns:a16="http://schemas.microsoft.com/office/drawing/2014/main" id="{DD5B415B-4034-0EA2-86B7-8AB7F4FBA827}"/>
              </a:ext>
            </a:extLst>
          </p:cNvPr>
          <p:cNvSpPr txBox="1"/>
          <p:nvPr/>
        </p:nvSpPr>
        <p:spPr>
          <a:xfrm>
            <a:off x="5892461" y="8766602"/>
            <a:ext cx="4013539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관제센터에 사고 정보 전송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4CB214-0C86-D727-0166-D106DD389FF9}"/>
              </a:ext>
            </a:extLst>
          </p:cNvPr>
          <p:cNvCxnSpPr>
            <a:cxnSpLocks/>
          </p:cNvCxnSpPr>
          <p:nvPr/>
        </p:nvCxnSpPr>
        <p:spPr>
          <a:xfrm>
            <a:off x="7950162" y="6656321"/>
            <a:ext cx="0" cy="60122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731E25C-DE81-4008-A9B3-441C8D6444B0}"/>
              </a:ext>
            </a:extLst>
          </p:cNvPr>
          <p:cNvCxnSpPr>
            <a:cxnSpLocks/>
          </p:cNvCxnSpPr>
          <p:nvPr/>
        </p:nvCxnSpPr>
        <p:spPr>
          <a:xfrm>
            <a:off x="9220200" y="8139992"/>
            <a:ext cx="179571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5">
            <a:extLst>
              <a:ext uri="{FF2B5EF4-FFF2-40B4-BE49-F238E27FC236}">
                <a16:creationId xmlns:a16="http://schemas.microsoft.com/office/drawing/2014/main" id="{D1823F0B-24F7-5237-42C6-2D3462B52148}"/>
              </a:ext>
            </a:extLst>
          </p:cNvPr>
          <p:cNvSpPr txBox="1"/>
          <p:nvPr/>
        </p:nvSpPr>
        <p:spPr>
          <a:xfrm>
            <a:off x="10312061" y="8766602"/>
            <a:ext cx="4013539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해당 도로 전광판에 경고 문구 출력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4100" name="Picture 4" descr="구급차 - 무료 수송개 아이콘">
            <a:extLst>
              <a:ext uri="{FF2B5EF4-FFF2-40B4-BE49-F238E27FC236}">
                <a16:creationId xmlns:a16="http://schemas.microsoft.com/office/drawing/2014/main" id="{08B47F8D-9986-7B16-6207-E1EAACB97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1" t="31644" r="15237" b="32324"/>
          <a:stretch>
            <a:fillRect/>
          </a:stretch>
        </p:blipFill>
        <p:spPr bwMode="auto">
          <a:xfrm>
            <a:off x="13881292" y="4525430"/>
            <a:ext cx="1481489" cy="7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견인차 - 무료 교통개 아이콘">
            <a:extLst>
              <a:ext uri="{FF2B5EF4-FFF2-40B4-BE49-F238E27FC236}">
                <a16:creationId xmlns:a16="http://schemas.microsoft.com/office/drawing/2014/main" id="{242A769E-08DD-3B68-91B8-D9D6894E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8101" y="3590924"/>
            <a:ext cx="1031938" cy="10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경찰차 - 무료 수송개 아이콘">
            <a:extLst>
              <a:ext uri="{FF2B5EF4-FFF2-40B4-BE49-F238E27FC236}">
                <a16:creationId xmlns:a16="http://schemas.microsoft.com/office/drawing/2014/main" id="{D4306506-6C5F-4120-0327-CA4D3B1BC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591" y="4386785"/>
            <a:ext cx="1031939" cy="10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소방차 - 무료 보안개 아이콘">
            <a:extLst>
              <a:ext uri="{FF2B5EF4-FFF2-40B4-BE49-F238E27FC236}">
                <a16:creationId xmlns:a16="http://schemas.microsoft.com/office/drawing/2014/main" id="{0D893CB0-714C-3148-7197-BFA7E39E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115" y="3309911"/>
            <a:ext cx="1651273" cy="16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현대자동차㈜ - 위키원">
            <a:extLst>
              <a:ext uri="{FF2B5EF4-FFF2-40B4-BE49-F238E27FC236}">
                <a16:creationId xmlns:a16="http://schemas.microsoft.com/office/drawing/2014/main" id="{C1D9B9C6-76AE-270C-46AC-394646A1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131" y="4000500"/>
            <a:ext cx="1423225" cy="14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기아자동차가 17년 만에 새 로고 공개 | Hypebeast.KR | 하입비스트">
            <a:extLst>
              <a:ext uri="{FF2B5EF4-FFF2-40B4-BE49-F238E27FC236}">
                <a16:creationId xmlns:a16="http://schemas.microsoft.com/office/drawing/2014/main" id="{1650BB8F-0FF8-5E4F-DCD7-F81C79F3D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t="33688" r="7346" b="31495"/>
          <a:stretch>
            <a:fillRect/>
          </a:stretch>
        </p:blipFill>
        <p:spPr bwMode="auto">
          <a:xfrm>
            <a:off x="10572582" y="5219392"/>
            <a:ext cx="2477708" cy="6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7" name="TextBox 35">
            <a:extLst>
              <a:ext uri="{FF2B5EF4-FFF2-40B4-BE49-F238E27FC236}">
                <a16:creationId xmlns:a16="http://schemas.microsoft.com/office/drawing/2014/main" id="{3C0206FC-F975-8973-836B-6EE43A29CE82}"/>
              </a:ext>
            </a:extLst>
          </p:cNvPr>
          <p:cNvSpPr txBox="1"/>
          <p:nvPr/>
        </p:nvSpPr>
        <p:spPr>
          <a:xfrm>
            <a:off x="9906000" y="5870076"/>
            <a:ext cx="347566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차량의 인포테인먼트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237489" lvl="1"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시스템에 연동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cxnSp>
        <p:nvCxnSpPr>
          <p:cNvPr id="4099" name="직선 연결선 4098">
            <a:extLst>
              <a:ext uri="{FF2B5EF4-FFF2-40B4-BE49-F238E27FC236}">
                <a16:creationId xmlns:a16="http://schemas.microsoft.com/office/drawing/2014/main" id="{B21FB70A-832E-8E6C-B3A1-A741AC293066}"/>
              </a:ext>
            </a:extLst>
          </p:cNvPr>
          <p:cNvCxnSpPr>
            <a:cxnSpLocks/>
          </p:cNvCxnSpPr>
          <p:nvPr/>
        </p:nvCxnSpPr>
        <p:spPr>
          <a:xfrm>
            <a:off x="9398210" y="5314224"/>
            <a:ext cx="104119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3" name="Picture 12" descr="운전사 - 무료 수송개 아이콘">
            <a:extLst>
              <a:ext uri="{FF2B5EF4-FFF2-40B4-BE49-F238E27FC236}">
                <a16:creationId xmlns:a16="http://schemas.microsoft.com/office/drawing/2014/main" id="{4EF312C7-FF46-5B5B-5394-32FA8E5F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51" y="1562100"/>
            <a:ext cx="1730962" cy="17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TextBox 35">
            <a:extLst>
              <a:ext uri="{FF2B5EF4-FFF2-40B4-BE49-F238E27FC236}">
                <a16:creationId xmlns:a16="http://schemas.microsoft.com/office/drawing/2014/main" id="{28367406-8ADD-F550-13FF-992D40F8AAA9}"/>
              </a:ext>
            </a:extLst>
          </p:cNvPr>
          <p:cNvSpPr txBox="1"/>
          <p:nvPr/>
        </p:nvSpPr>
        <p:spPr>
          <a:xfrm>
            <a:off x="10237519" y="3182564"/>
            <a:ext cx="3021281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사고 정보 전달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cxnSp>
        <p:nvCxnSpPr>
          <p:cNvPr id="4107" name="직선 연결선 4106">
            <a:extLst>
              <a:ext uri="{FF2B5EF4-FFF2-40B4-BE49-F238E27FC236}">
                <a16:creationId xmlns:a16="http://schemas.microsoft.com/office/drawing/2014/main" id="{D0F994F5-B66D-61F2-2704-65C64878B132}"/>
              </a:ext>
            </a:extLst>
          </p:cNvPr>
          <p:cNvCxnSpPr>
            <a:cxnSpLocks/>
          </p:cNvCxnSpPr>
          <p:nvPr/>
        </p:nvCxnSpPr>
        <p:spPr>
          <a:xfrm>
            <a:off x="11826178" y="3695700"/>
            <a:ext cx="0" cy="60122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3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2869-7A76-C654-B34E-7E1D63EF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29D77E-062E-931C-3392-83FE4624934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ACA99F-DA39-781E-8EE5-B11C63F0824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D8E9CA2-C451-014A-987D-452C1B0FE095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0FCC2E-0ABD-90DC-6882-53A8FF4F32D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B6E0D74-2BF6-F9D4-643B-475AE4130D1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13AA15-88DB-7E19-1AC1-4D2F5B5EC32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D0C358E-AE44-E8FB-5185-055AAF3B568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6B67BD8-6404-03C3-9DD3-64308EF51B9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2C5501C-89B6-C402-B682-05C074EBA1E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22C68BC-ABD8-0496-652A-B3A893B00D37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5C13F7A-0521-52AC-135D-208C68FD10A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97092A2-3249-F24A-D7D2-BCD6D66941E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5C090BE-B3E0-7BF2-A1AA-5EBC8668CA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65E42FE-2248-8E7B-6A92-EDBFCA3255E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B21B138-9748-9AF2-80CB-E2125AA3102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063BFE3-7B9E-7BE6-AE20-C42737C4FC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E8A2D0C-AD76-2C57-6BBF-AF4C9712956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2C955BC0-9EE4-1E0F-8D10-60C8893EBD5C}"/>
              </a:ext>
            </a:extLst>
          </p:cNvPr>
          <p:cNvSpPr txBox="1"/>
          <p:nvPr/>
        </p:nvSpPr>
        <p:spPr>
          <a:xfrm>
            <a:off x="6019800" y="4502638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배경 및 동기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B1CC1255-47C1-E260-4986-E9F2CC425D98}"/>
              </a:ext>
            </a:extLst>
          </p:cNvPr>
          <p:cNvSpPr txBox="1"/>
          <p:nvPr/>
        </p:nvSpPr>
        <p:spPr>
          <a:xfrm>
            <a:off x="3602667" y="4080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561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75377-078A-C069-9558-9EA23F6E6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E33BA8-90FC-52A8-2E1C-EE566B0B54F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E214E1-9D1F-7982-905D-7B5B7BFDE9B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A612754-0426-BDA8-F037-84F77FC7F2A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90E1C2-41FD-835A-6EC7-F5A52AC9F50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CEE345-4302-9221-9AA5-EAD0F68080F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642D77-6558-A03D-A788-BC82B80BAD0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5E091A5-A21C-82BC-72CE-8B2DDC0B345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B45A9DE-26EB-E201-CE82-294672BB2F9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27B0C8F-1172-232E-4E7E-B4C4BCA93953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EEBBD8-3D61-6BFE-C451-A2EE0A7053B3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0ACD18A-3E3E-2245-1177-5B2E491F01D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0B35416-DFD4-31C1-3BED-2040D5770D8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875A7F1-1D4F-61EE-0945-3D2A703DAC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6E03F40-48BA-BACC-2E74-50CA32FE143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4D61499-DC9C-A6DD-295E-7A1387E66ED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6F5C6E7-336F-4141-1691-DEA69EE829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620C222-635E-FE8C-BF3E-551FA479D8A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4C0055D-0725-90F0-450C-A38C96E50491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 효과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EF39A21-0E1A-3EA8-22BD-112430DB9AFB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E00A399-BBC3-EF5E-C450-74187FD9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2" y="4839699"/>
            <a:ext cx="2500848" cy="12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BC917E-DC08-F69C-3C96-CA762C63F78D}"/>
              </a:ext>
            </a:extLst>
          </p:cNvPr>
          <p:cNvGrpSpPr/>
          <p:nvPr/>
        </p:nvGrpSpPr>
        <p:grpSpPr>
          <a:xfrm>
            <a:off x="6199593" y="4539565"/>
            <a:ext cx="2228597" cy="1757224"/>
            <a:chOff x="9390185" y="3333479"/>
            <a:chExt cx="2968658" cy="23407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1A5524D-2924-15A1-80BD-0F9A497DF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" t="3642" r="785"/>
            <a:stretch>
              <a:fillRect/>
            </a:stretch>
          </p:blipFill>
          <p:spPr>
            <a:xfrm>
              <a:off x="9390185" y="3333479"/>
              <a:ext cx="2968658" cy="234075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C7854E-B898-DB6C-AAEA-89313616A154}"/>
                </a:ext>
              </a:extLst>
            </p:cNvPr>
            <p:cNvSpPr/>
            <p:nvPr/>
          </p:nvSpPr>
          <p:spPr>
            <a:xfrm>
              <a:off x="10439400" y="4610100"/>
              <a:ext cx="827329" cy="834836"/>
            </a:xfrm>
            <a:prstGeom prst="rect">
              <a:avLst/>
            </a:prstGeom>
            <a:solidFill>
              <a:srgbClr val="4040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A8D515D-D5D9-F679-F8F6-9539A333BAEF}"/>
              </a:ext>
            </a:extLst>
          </p:cNvPr>
          <p:cNvGrpSpPr/>
          <p:nvPr/>
        </p:nvGrpSpPr>
        <p:grpSpPr>
          <a:xfrm>
            <a:off x="9285543" y="4473226"/>
            <a:ext cx="2477708" cy="1889901"/>
            <a:chOff x="8628451" y="6347209"/>
            <a:chExt cx="2477708" cy="1889901"/>
          </a:xfrm>
        </p:grpSpPr>
        <p:pic>
          <p:nvPicPr>
            <p:cNvPr id="28" name="Picture 12" descr="현대자동차㈜ - 위키원">
              <a:extLst>
                <a:ext uri="{FF2B5EF4-FFF2-40B4-BE49-F238E27FC236}">
                  <a16:creationId xmlns:a16="http://schemas.microsoft.com/office/drawing/2014/main" id="{B083BAEE-A711-BCDD-8389-19A734600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47209"/>
              <a:ext cx="1423225" cy="142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6" descr="기아자동차가 17년 만에 새 로고 공개 | Hypebeast.KR | 하입비스트">
              <a:extLst>
                <a:ext uri="{FF2B5EF4-FFF2-40B4-BE49-F238E27FC236}">
                  <a16:creationId xmlns:a16="http://schemas.microsoft.com/office/drawing/2014/main" id="{2A76C68C-340D-0F42-B73E-840EE0ECD8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6" t="33688" r="7346" b="31495"/>
            <a:stretch>
              <a:fillRect/>
            </a:stretch>
          </p:blipFill>
          <p:spPr bwMode="auto">
            <a:xfrm>
              <a:off x="8628451" y="7566101"/>
              <a:ext cx="2477708" cy="67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F73E099-D74E-294B-3B2D-56D0F3B1DFF4}"/>
              </a:ext>
            </a:extLst>
          </p:cNvPr>
          <p:cNvGrpSpPr/>
          <p:nvPr/>
        </p:nvGrpSpPr>
        <p:grpSpPr>
          <a:xfrm>
            <a:off x="12763815" y="4988542"/>
            <a:ext cx="2037937" cy="970898"/>
            <a:chOff x="12899013" y="6861914"/>
            <a:chExt cx="2037937" cy="970898"/>
          </a:xfrm>
        </p:grpSpPr>
        <p:pic>
          <p:nvPicPr>
            <p:cNvPr id="30" name="Picture 6" descr="정확하고 즐거운 운전 도우미, 카카오내비 | 카카오">
              <a:extLst>
                <a:ext uri="{FF2B5EF4-FFF2-40B4-BE49-F238E27FC236}">
                  <a16:creationId xmlns:a16="http://schemas.microsoft.com/office/drawing/2014/main" id="{BB57716E-33DA-819D-92FE-8211163FF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6052" y="6861914"/>
              <a:ext cx="970898" cy="97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티맵모빌리티 Logo &amp; Brand Assets (SVG, PNG and vector) - Brandfetch">
              <a:extLst>
                <a:ext uri="{FF2B5EF4-FFF2-40B4-BE49-F238E27FC236}">
                  <a16:creationId xmlns:a16="http://schemas.microsoft.com/office/drawing/2014/main" id="{A2B2623A-07E2-8670-8AF6-351894AB1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9013" y="6861914"/>
              <a:ext cx="970898" cy="97089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01F12254-25E6-67B5-E6E4-C2D0DCF169F2}"/>
              </a:ext>
            </a:extLst>
          </p:cNvPr>
          <p:cNvSpPr txBox="1"/>
          <p:nvPr/>
        </p:nvSpPr>
        <p:spPr>
          <a:xfrm>
            <a:off x="2798296" y="7465866"/>
            <a:ext cx="12691407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폭넓은 정보 전달을 통한 실시간 대응 체계 구축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80930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3F7C-9B5A-B4E5-B3C6-5979EF06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21A80F-F87F-C8EA-5733-BAC40AEC0E4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F29831-EAE7-1763-CBF5-4ED8A77DB8B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A2F69B-4419-6D4E-E2B4-A26551F7C2C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7DD786D-EFB4-6DD5-00B0-E5B8D4DD5E1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B9046C-1A2A-E960-266D-AD0E1B7593A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177693-0430-498D-DF53-207C684FB28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197AF85-44AA-0483-0A8E-47547D9A2CE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3551164-7930-DE4C-5F85-740C9B4301A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AF8881B-B28C-4898-8E1B-CB4CB9EB7C9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53BD43F-E9D3-8782-C9B8-E745654B0B02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79CDC86-BD55-7562-5E59-EBBE8221F4B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EF8D24D-6D1C-7366-492A-2830F930194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04B7E7B-7C9F-AF01-E8BC-D0FC57841B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4F876F8-292E-9421-1C45-28F27019E49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1DB8ECF-4495-851E-DC37-5E829BD953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8B8944-A9C2-71E9-3FD1-AFDD4704ED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4BE1A8F-3A65-878F-CC38-BDE55187339A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ECA6F3C-2122-F728-C9EA-87A4291A57BF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 효과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28675D7-5730-C502-2C75-F601EB1C7958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3E2EE8-6215-7D7F-D27E-F6B6BA423070}"/>
              </a:ext>
            </a:extLst>
          </p:cNvPr>
          <p:cNvGrpSpPr/>
          <p:nvPr/>
        </p:nvGrpSpPr>
        <p:grpSpPr>
          <a:xfrm>
            <a:off x="4305788" y="4386785"/>
            <a:ext cx="1714012" cy="2130558"/>
            <a:chOff x="2112397" y="3650756"/>
            <a:chExt cx="2041640" cy="2537808"/>
          </a:xfrm>
        </p:grpSpPr>
        <p:pic>
          <p:nvPicPr>
            <p:cNvPr id="2050" name="Picture 2" descr="인공 지능 - 무료 전자개 아이콘">
              <a:extLst>
                <a:ext uri="{FF2B5EF4-FFF2-40B4-BE49-F238E27FC236}">
                  <a16:creationId xmlns:a16="http://schemas.microsoft.com/office/drawing/2014/main" id="{9CCC9B83-B53C-47A5-E3BE-84C3F7C9E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397" y="3650756"/>
              <a:ext cx="2041640" cy="20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0D92A-0556-635F-1A5E-0B594BF43A32}"/>
                </a:ext>
              </a:extLst>
            </p:cNvPr>
            <p:cNvSpPr txBox="1"/>
            <p:nvPr/>
          </p:nvSpPr>
          <p:spPr>
            <a:xfrm>
              <a:off x="2482514" y="5748635"/>
              <a:ext cx="1388276" cy="43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lab 레트로라이프" panose="020B0600000101010101" charset="-127"/>
                  <a:ea typeface="Tlab 레트로라이프" panose="020B0600000101010101" charset="-127"/>
                </a:rPr>
                <a:t>System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</a:endParaRPr>
            </a:p>
          </p:txBody>
        </p:sp>
      </p:grpSp>
      <p:pic>
        <p:nvPicPr>
          <p:cNvPr id="2054" name="Picture 6" descr="정확하고 즐거운 운전 도우미, 카카오내비 | 카카오">
            <a:extLst>
              <a:ext uri="{FF2B5EF4-FFF2-40B4-BE49-F238E27FC236}">
                <a16:creationId xmlns:a16="http://schemas.microsoft.com/office/drawing/2014/main" id="{BAF4DDCF-F31F-AB2D-645D-9955B675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014" y="6662658"/>
            <a:ext cx="970898" cy="97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티맵모빌리티 Logo &amp; Brand Assets (SVG, PNG and vector) - Brandfetch">
            <a:extLst>
              <a:ext uri="{FF2B5EF4-FFF2-40B4-BE49-F238E27FC236}">
                <a16:creationId xmlns:a16="http://schemas.microsoft.com/office/drawing/2014/main" id="{DA861EF9-1EDD-3B1C-A4E3-0CAC9062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68" y="7746427"/>
            <a:ext cx="970898" cy="970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i - 무료 상호 작용개 아이콘">
            <a:extLst>
              <a:ext uri="{FF2B5EF4-FFF2-40B4-BE49-F238E27FC236}">
                <a16:creationId xmlns:a16="http://schemas.microsoft.com/office/drawing/2014/main" id="{23396DDA-6A00-A9DF-33E8-88CDA0BF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684" y="7050198"/>
            <a:ext cx="1268584" cy="12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운전사 - 무료 수송개 아이콘">
            <a:extLst>
              <a:ext uri="{FF2B5EF4-FFF2-40B4-BE49-F238E27FC236}">
                <a16:creationId xmlns:a16="http://schemas.microsoft.com/office/drawing/2014/main" id="{71133740-932D-5D07-36CC-4B96B607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083" y="4201685"/>
            <a:ext cx="1899112" cy="18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 22">
            <a:extLst>
              <a:ext uri="{FF2B5EF4-FFF2-40B4-BE49-F238E27FC236}">
                <a16:creationId xmlns:a16="http://schemas.microsoft.com/office/drawing/2014/main" id="{359D5068-827A-08B4-759E-63E3B3301860}"/>
              </a:ext>
            </a:extLst>
          </p:cNvPr>
          <p:cNvSpPr/>
          <p:nvPr/>
        </p:nvSpPr>
        <p:spPr>
          <a:xfrm>
            <a:off x="2171262" y="3134143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6BE66802-7E68-998C-D5AB-E84A4A0AC6C3}"/>
              </a:ext>
            </a:extLst>
          </p:cNvPr>
          <p:cNvSpPr txBox="1"/>
          <p:nvPr/>
        </p:nvSpPr>
        <p:spPr>
          <a:xfrm>
            <a:off x="2896869" y="3102995"/>
            <a:ext cx="8119041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 구간 우회 안내 시스템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1DF000-1C2A-1A34-FC03-A7991481F36E}"/>
              </a:ext>
            </a:extLst>
          </p:cNvPr>
          <p:cNvGrpSpPr/>
          <p:nvPr/>
        </p:nvGrpSpPr>
        <p:grpSpPr>
          <a:xfrm>
            <a:off x="6454707" y="4402451"/>
            <a:ext cx="2765493" cy="2113844"/>
            <a:chOff x="6627720" y="4311079"/>
            <a:chExt cx="2765493" cy="2113844"/>
          </a:xfrm>
        </p:grpSpPr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601EC341-A2A6-7A94-E701-842DCEA4DC7B}"/>
                </a:ext>
              </a:extLst>
            </p:cNvPr>
            <p:cNvSpPr txBox="1"/>
            <p:nvPr/>
          </p:nvSpPr>
          <p:spPr>
            <a:xfrm>
              <a:off x="6627720" y="6009425"/>
              <a:ext cx="2694871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37489" lvl="1" algn="ctr">
                <a:lnSpc>
                  <a:spcPts val="3629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lab 레트로라이프" panose="020B0600000101010101" charset="-127"/>
                  <a:ea typeface="Tlab 레트로라이프" panose="020B0600000101010101" charset="-127"/>
                  <a:cs typeface="TDTD순고딕"/>
                  <a:sym typeface="TDTD순고딕"/>
                </a:rPr>
                <a:t>사고 감지 및 위치 파악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endParaRPr>
            </a:p>
          </p:txBody>
        </p:sp>
        <p:pic>
          <p:nvPicPr>
            <p:cNvPr id="37" name="그림 36" descr="텍스트, 도로, 스크린샷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42B824A-6FF8-80C6-465C-5246B2BC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258" y="4311079"/>
              <a:ext cx="2532955" cy="1688636"/>
            </a:xfrm>
            <a:prstGeom prst="rect">
              <a:avLst/>
            </a:prstGeom>
            <a:ln w="12700">
              <a:solidFill>
                <a:srgbClr val="201E1F"/>
              </a:solidFill>
            </a:ln>
          </p:spPr>
        </p:pic>
      </p:grpSp>
      <p:pic>
        <p:nvPicPr>
          <p:cNvPr id="2062" name="Picture 14" descr="Car crash - Free transport icons">
            <a:extLst>
              <a:ext uri="{FF2B5EF4-FFF2-40B4-BE49-F238E27FC236}">
                <a16:creationId xmlns:a16="http://schemas.microsoft.com/office/drawing/2014/main" id="{1C0DF646-7B6B-C4E7-490E-F3247990B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45435"/>
            <a:ext cx="2341065" cy="23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35">
            <a:extLst>
              <a:ext uri="{FF2B5EF4-FFF2-40B4-BE49-F238E27FC236}">
                <a16:creationId xmlns:a16="http://schemas.microsoft.com/office/drawing/2014/main" id="{10BCE915-869B-E97B-7164-EC08B88E2E74}"/>
              </a:ext>
            </a:extLst>
          </p:cNvPr>
          <p:cNvSpPr txBox="1"/>
          <p:nvPr/>
        </p:nvSpPr>
        <p:spPr>
          <a:xfrm>
            <a:off x="1589605" y="6091087"/>
            <a:ext cx="1779524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사고 발생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6978DE-153D-37E1-900D-36E30517E857}"/>
              </a:ext>
            </a:extLst>
          </p:cNvPr>
          <p:cNvCxnSpPr/>
          <p:nvPr/>
        </p:nvCxnSpPr>
        <p:spPr>
          <a:xfrm>
            <a:off x="3728034" y="5219700"/>
            <a:ext cx="53916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A123DBA-82EC-9BD5-7C6E-9C5AA3B4EE2D}"/>
              </a:ext>
            </a:extLst>
          </p:cNvPr>
          <p:cNvCxnSpPr/>
          <p:nvPr/>
        </p:nvCxnSpPr>
        <p:spPr>
          <a:xfrm>
            <a:off x="6019800" y="5174312"/>
            <a:ext cx="53916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C60FCA5-64F9-CA1B-C6D2-31926127397E}"/>
              </a:ext>
            </a:extLst>
          </p:cNvPr>
          <p:cNvCxnSpPr>
            <a:cxnSpLocks/>
          </p:cNvCxnSpPr>
          <p:nvPr/>
        </p:nvCxnSpPr>
        <p:spPr>
          <a:xfrm>
            <a:off x="5162794" y="6811525"/>
            <a:ext cx="4653385" cy="913509"/>
          </a:xfrm>
          <a:prstGeom prst="bentConnector3">
            <a:avLst>
              <a:gd name="adj1" fmla="val 329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24BF3F3-C490-9C5C-4D84-36CFF4E49335}"/>
              </a:ext>
            </a:extLst>
          </p:cNvPr>
          <p:cNvCxnSpPr>
            <a:cxnSpLocks/>
          </p:cNvCxnSpPr>
          <p:nvPr/>
        </p:nvCxnSpPr>
        <p:spPr>
          <a:xfrm flipV="1">
            <a:off x="12658120" y="6656321"/>
            <a:ext cx="1972280" cy="1068713"/>
          </a:xfrm>
          <a:prstGeom prst="bentConnector3">
            <a:avLst>
              <a:gd name="adj1" fmla="val 100821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8" name="TextBox 35">
            <a:extLst>
              <a:ext uri="{FF2B5EF4-FFF2-40B4-BE49-F238E27FC236}">
                <a16:creationId xmlns:a16="http://schemas.microsoft.com/office/drawing/2014/main" id="{DF30A941-F79C-E3F3-9206-4193E793723B}"/>
              </a:ext>
            </a:extLst>
          </p:cNvPr>
          <p:cNvSpPr txBox="1"/>
          <p:nvPr/>
        </p:nvSpPr>
        <p:spPr>
          <a:xfrm>
            <a:off x="9144000" y="8766602"/>
            <a:ext cx="4013539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내비게이션 서비스와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API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연동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2061" name="TextBox 35">
            <a:extLst>
              <a:ext uri="{FF2B5EF4-FFF2-40B4-BE49-F238E27FC236}">
                <a16:creationId xmlns:a16="http://schemas.microsoft.com/office/drawing/2014/main" id="{336C2E89-276B-225E-D995-A28A2ED5F2A0}"/>
              </a:ext>
            </a:extLst>
          </p:cNvPr>
          <p:cNvSpPr txBox="1"/>
          <p:nvPr/>
        </p:nvSpPr>
        <p:spPr>
          <a:xfrm>
            <a:off x="13056919" y="6050918"/>
            <a:ext cx="3021281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3629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운전자에게 우회 경로 안내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cxnSp>
        <p:nvCxnSpPr>
          <p:cNvPr id="2075" name="연결선: 꺾임 2074">
            <a:extLst>
              <a:ext uri="{FF2B5EF4-FFF2-40B4-BE49-F238E27FC236}">
                <a16:creationId xmlns:a16="http://schemas.microsoft.com/office/drawing/2014/main" id="{918FCE83-FFF1-E554-43DC-6B687F300709}"/>
              </a:ext>
            </a:extLst>
          </p:cNvPr>
          <p:cNvCxnSpPr/>
          <p:nvPr/>
        </p:nvCxnSpPr>
        <p:spPr>
          <a:xfrm>
            <a:off x="9372600" y="5174312"/>
            <a:ext cx="2555817" cy="1292104"/>
          </a:xfrm>
          <a:prstGeom prst="bentConnector3">
            <a:avLst>
              <a:gd name="adj1" fmla="val 100187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6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2171663" y="3656978"/>
            <a:ext cx="13720634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2286001" y="4724010"/>
            <a:ext cx="13720634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870788" y="1401775"/>
            <a:ext cx="887331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배경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859607" y="3959061"/>
            <a:ext cx="8472646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4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</a:t>
            </a:r>
            <a:r>
              <a:rPr lang="ko-KR" altLang="en-US" sz="4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차 교통사고의 증가 및 위험성</a:t>
            </a:r>
            <a:endParaRPr lang="en-US" altLang="ko-KR" sz="4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6" name="그림 35" descr="텍스트, 스크린샷, 디자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D9C785-FB90-1E95-3477-4C804C9CF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69" y="4838700"/>
            <a:ext cx="3115731" cy="3505197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그림 39" descr="텍스트, 번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E54636-F8D2-1F8F-DDA9-063B27450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057" y="5409713"/>
            <a:ext cx="4463943" cy="2228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E263DC7-E6CF-F103-EE71-4B5FE6513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42" y="5415999"/>
            <a:ext cx="4519958" cy="2228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DD773-0A05-4811-D0FF-314B14A3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C7452C-64E2-3193-8932-B83491D96B6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D16666-06FE-BCFC-A30E-B53B5EF5F28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459DC-A3A9-B62C-D2C5-8DB981F0CC8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8D480B4-C380-7A35-75A5-5A1693631B6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D03569-FA9C-21E5-C8C2-D1463CABD73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282AD7E-AB91-3859-1AA3-AD3DF22EBED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7E13221-6183-17E1-8B03-5D6230EF8BC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5B8D8D8-D4A5-EEBB-4F4E-C5D530BC8AE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F97D5C4-7ECA-70F1-CED2-E7B83BC5F37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4D15DB6-793A-B60C-DA0C-E28E3598420D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AF7C9CE-AE6C-62D5-F5CD-6BDAD983BB8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691D0C1-B6B5-BCC3-18D9-8DC0CA0CD08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F63D484-3C74-F4ED-A4E1-5CBC10E4B8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88159EA-3CBF-FE61-7EDE-B93F5B9209C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8173B93-A6B9-C08F-E0C0-51734143D11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08AA55E-50E2-2CFF-8FF5-5954E3E565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875531E-1637-FA5D-3882-43A60F07461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86E0D23-28EA-E0D7-07B4-F12582F83994}"/>
              </a:ext>
            </a:extLst>
          </p:cNvPr>
          <p:cNvGrpSpPr/>
          <p:nvPr/>
        </p:nvGrpSpPr>
        <p:grpSpPr>
          <a:xfrm>
            <a:off x="2992100" y="4038379"/>
            <a:ext cx="3775779" cy="973127"/>
            <a:chOff x="0" y="0"/>
            <a:chExt cx="5034372" cy="1297502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28964BD-3C5C-0663-B123-DD3EB0AA50D4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8E909189-F177-C64E-AB4E-E57E5201E9CB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6719CD4-AF40-4C95-052C-170724FCA7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FD8B9747-757C-B12C-25CD-020D8524F716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7775577B-42EA-23F6-309D-3387ADA4B68F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454EDB33-1423-19B8-E729-ABDEDD664D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9A059A58-B3F9-ED25-408A-42F8EC831BD5}"/>
              </a:ext>
            </a:extLst>
          </p:cNvPr>
          <p:cNvGrpSpPr/>
          <p:nvPr/>
        </p:nvGrpSpPr>
        <p:grpSpPr>
          <a:xfrm>
            <a:off x="3015536" y="7292705"/>
            <a:ext cx="3775779" cy="973127"/>
            <a:chOff x="0" y="0"/>
            <a:chExt cx="5034372" cy="1297502"/>
          </a:xfrm>
        </p:grpSpPr>
        <p:grpSp>
          <p:nvGrpSpPr>
            <p:cNvPr id="29" name="Group 29">
              <a:extLst>
                <a:ext uri="{FF2B5EF4-FFF2-40B4-BE49-F238E27FC236}">
                  <a16:creationId xmlns:a16="http://schemas.microsoft.com/office/drawing/2014/main" id="{5AAFE3AB-C509-B638-E30F-FFE11F8A0378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6B981496-EF70-F16F-617B-AFA0D17A362F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>
                <a:extLst>
                  <a:ext uri="{FF2B5EF4-FFF2-40B4-BE49-F238E27FC236}">
                    <a16:creationId xmlns:a16="http://schemas.microsoft.com/office/drawing/2014/main" id="{6246F2E6-158A-3D4F-2560-C1261C3B629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49DA0709-0200-3223-9EB5-40388311E2EA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88E4A184-26ED-9AAD-6210-21473CB61923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658C6A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C381736-D2C5-56AC-428E-4F491340D7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03B1F5DC-B669-838D-A581-DE9D816135AC}"/>
              </a:ext>
            </a:extLst>
          </p:cNvPr>
          <p:cNvGrpSpPr/>
          <p:nvPr/>
        </p:nvGrpSpPr>
        <p:grpSpPr>
          <a:xfrm>
            <a:off x="2992100" y="5710556"/>
            <a:ext cx="3689468" cy="867774"/>
            <a:chOff x="0" y="0"/>
            <a:chExt cx="971712" cy="228549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EAB2B8D-09F5-0365-55FB-3BF3550733C0}"/>
                </a:ext>
              </a:extLst>
            </p:cNvPr>
            <p:cNvSpPr/>
            <p:nvPr/>
          </p:nvSpPr>
          <p:spPr>
            <a:xfrm>
              <a:off x="0" y="0"/>
              <a:ext cx="971712" cy="22854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EDE5137-1E5A-40CC-DCE6-C88C4C8E4CE4}"/>
                </a:ext>
              </a:extLst>
            </p:cNvPr>
            <p:cNvSpPr txBox="1"/>
            <p:nvPr/>
          </p:nvSpPr>
          <p:spPr>
            <a:xfrm>
              <a:off x="0" y="-47625"/>
              <a:ext cx="97171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63B1C7F0-EC1B-B091-ABF0-FD254C306C33}"/>
              </a:ext>
            </a:extLst>
          </p:cNvPr>
          <p:cNvGrpSpPr/>
          <p:nvPr/>
        </p:nvGrpSpPr>
        <p:grpSpPr>
          <a:xfrm>
            <a:off x="3078411" y="5605203"/>
            <a:ext cx="3689468" cy="867774"/>
            <a:chOff x="0" y="0"/>
            <a:chExt cx="971712" cy="228549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AC9E8B3B-3E1D-206E-0994-6872C78F1F31}"/>
                </a:ext>
              </a:extLst>
            </p:cNvPr>
            <p:cNvSpPr/>
            <p:nvPr/>
          </p:nvSpPr>
          <p:spPr>
            <a:xfrm>
              <a:off x="0" y="0"/>
              <a:ext cx="971712" cy="228549"/>
            </a:xfrm>
            <a:custGeom>
              <a:avLst/>
              <a:gdLst/>
              <a:ahLst/>
              <a:cxnLst/>
              <a:rect l="l" t="t" r="r" b="b"/>
              <a:pathLst>
                <a:path w="971712" h="228549">
                  <a:moveTo>
                    <a:pt x="16787" y="0"/>
                  </a:moveTo>
                  <a:lnTo>
                    <a:pt x="954925" y="0"/>
                  </a:lnTo>
                  <a:cubicBezTo>
                    <a:pt x="964196" y="0"/>
                    <a:pt x="971712" y="7516"/>
                    <a:pt x="971712" y="16787"/>
                  </a:cubicBezTo>
                  <a:lnTo>
                    <a:pt x="971712" y="211762"/>
                  </a:lnTo>
                  <a:cubicBezTo>
                    <a:pt x="971712" y="216215"/>
                    <a:pt x="969943" y="220484"/>
                    <a:pt x="966795" y="223633"/>
                  </a:cubicBezTo>
                  <a:cubicBezTo>
                    <a:pt x="963647" y="226781"/>
                    <a:pt x="959377" y="228549"/>
                    <a:pt x="954925" y="228549"/>
                  </a:cubicBezTo>
                  <a:lnTo>
                    <a:pt x="16787" y="228549"/>
                  </a:lnTo>
                  <a:cubicBezTo>
                    <a:pt x="7516" y="228549"/>
                    <a:pt x="0" y="221034"/>
                    <a:pt x="0" y="21176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47A0A6D5-BF39-4065-1495-9DAB4E6D9512}"/>
                </a:ext>
              </a:extLst>
            </p:cNvPr>
            <p:cNvSpPr txBox="1"/>
            <p:nvPr/>
          </p:nvSpPr>
          <p:spPr>
            <a:xfrm>
              <a:off x="0" y="-47625"/>
              <a:ext cx="97171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E5862878-A295-7A26-B8AE-07ED16192EE2}"/>
              </a:ext>
            </a:extLst>
          </p:cNvPr>
          <p:cNvSpPr/>
          <p:nvPr/>
        </p:nvSpPr>
        <p:spPr>
          <a:xfrm>
            <a:off x="7134037" y="4162357"/>
            <a:ext cx="868780" cy="725170"/>
          </a:xfrm>
          <a:custGeom>
            <a:avLst/>
            <a:gdLst/>
            <a:ahLst/>
            <a:cxnLst/>
            <a:rect l="l" t="t" r="r" b="b"/>
            <a:pathLst>
              <a:path w="868780" h="725170">
                <a:moveTo>
                  <a:pt x="0" y="0"/>
                </a:moveTo>
                <a:lnTo>
                  <a:pt x="868780" y="0"/>
                </a:lnTo>
                <a:lnTo>
                  <a:pt x="868780" y="725170"/>
                </a:lnTo>
                <a:lnTo>
                  <a:pt x="0" y="725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A14FC93-4C73-CB82-09D7-20993118F041}"/>
              </a:ext>
            </a:extLst>
          </p:cNvPr>
          <p:cNvSpPr/>
          <p:nvPr/>
        </p:nvSpPr>
        <p:spPr>
          <a:xfrm>
            <a:off x="7217330" y="5677067"/>
            <a:ext cx="731399" cy="842617"/>
          </a:xfrm>
          <a:custGeom>
            <a:avLst/>
            <a:gdLst/>
            <a:ahLst/>
            <a:cxnLst/>
            <a:rect l="l" t="t" r="r" b="b"/>
            <a:pathLst>
              <a:path w="731399" h="842617">
                <a:moveTo>
                  <a:pt x="0" y="0"/>
                </a:moveTo>
                <a:lnTo>
                  <a:pt x="731398" y="0"/>
                </a:lnTo>
                <a:lnTo>
                  <a:pt x="731398" y="842617"/>
                </a:lnTo>
                <a:lnTo>
                  <a:pt x="0" y="842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5DA15FBD-BA90-2A35-D4CE-0B67D70F874B}"/>
              </a:ext>
            </a:extLst>
          </p:cNvPr>
          <p:cNvSpPr txBox="1"/>
          <p:nvPr/>
        </p:nvSpPr>
        <p:spPr>
          <a:xfrm>
            <a:off x="3351588" y="4185470"/>
            <a:ext cx="31643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현재</a:t>
            </a:r>
            <a:r>
              <a: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서비스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A787448B-961F-F10F-50F4-A2C28A461013}"/>
              </a:ext>
            </a:extLst>
          </p:cNvPr>
          <p:cNvSpPr txBox="1"/>
          <p:nvPr/>
        </p:nvSpPr>
        <p:spPr>
          <a:xfrm>
            <a:off x="3241841" y="5769850"/>
            <a:ext cx="343972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한계점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A1BBDFA-9A0D-7A75-1B34-416EB56C93D8}"/>
              </a:ext>
            </a:extLst>
          </p:cNvPr>
          <p:cNvSpPr txBox="1"/>
          <p:nvPr/>
        </p:nvSpPr>
        <p:spPr>
          <a:xfrm>
            <a:off x="8813972" y="4114732"/>
            <a:ext cx="6232543" cy="78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일부</a:t>
            </a:r>
            <a:r>
              <a:rPr 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제조사는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사고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발생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동종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차량에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사고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사실을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전파하는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시스템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구축</a:t>
            </a:r>
            <a:endParaRPr lang="en-US" sz="2000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51EC17D7-EEA5-BFD1-866E-DA71CA6EB37C}"/>
              </a:ext>
            </a:extLst>
          </p:cNvPr>
          <p:cNvSpPr txBox="1"/>
          <p:nvPr/>
        </p:nvSpPr>
        <p:spPr>
          <a:xfrm>
            <a:off x="3307836" y="7457518"/>
            <a:ext cx="33077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altLang="ko-KR" sz="28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업데이트</a:t>
            </a:r>
            <a:r>
              <a:rPr lang="en-US" altLang="ko-KR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altLang="ko-KR" sz="2800" dirty="0" err="1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개선</a:t>
            </a:r>
            <a:endParaRPr lang="en-US" altLang="ko-KR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701035BB-9EB3-6DB1-AD0A-E662D1FA13D3}"/>
              </a:ext>
            </a:extLst>
          </p:cNvPr>
          <p:cNvSpPr txBox="1"/>
          <p:nvPr/>
        </p:nvSpPr>
        <p:spPr>
          <a:xfrm>
            <a:off x="8790536" y="5688088"/>
            <a:ext cx="6505364" cy="78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타사</a:t>
            </a:r>
            <a:r>
              <a:rPr 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차량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혹은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기능이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미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탑재된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차량에게는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적용되지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않아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정보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전달의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한계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보유</a:t>
            </a:r>
            <a:endParaRPr lang="en-US" sz="2000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F45AAFBF-E497-3E8D-8C66-D39B88F1447E}"/>
              </a:ext>
            </a:extLst>
          </p:cNvPr>
          <p:cNvSpPr txBox="1"/>
          <p:nvPr/>
        </p:nvSpPr>
        <p:spPr>
          <a:xfrm>
            <a:off x="8790536" y="7316547"/>
            <a:ext cx="6232543" cy="78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CCTV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를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통한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사고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사실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인지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및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전파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시스템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구축의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필요성</a:t>
            </a:r>
            <a:r>
              <a:rPr lang="en-US" altLang="ko-KR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대두</a:t>
            </a:r>
            <a:endParaRPr lang="en-US" sz="2000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49" name="Group 49">
            <a:extLst>
              <a:ext uri="{FF2B5EF4-FFF2-40B4-BE49-F238E27FC236}">
                <a16:creationId xmlns:a16="http://schemas.microsoft.com/office/drawing/2014/main" id="{B18A6A16-42D2-2459-ED1A-C5EE489A6459}"/>
              </a:ext>
            </a:extLst>
          </p:cNvPr>
          <p:cNvGrpSpPr/>
          <p:nvPr/>
        </p:nvGrpSpPr>
        <p:grpSpPr>
          <a:xfrm>
            <a:off x="7217330" y="7397221"/>
            <a:ext cx="791408" cy="692122"/>
            <a:chOff x="0" y="0"/>
            <a:chExt cx="1055210" cy="922829"/>
          </a:xfrm>
        </p:grpSpPr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6C8EAF-1FA6-FFD5-267D-824C2B1457F0}"/>
                </a:ext>
              </a:extLst>
            </p:cNvPr>
            <p:cNvSpPr/>
            <p:nvPr/>
          </p:nvSpPr>
          <p:spPr>
            <a:xfrm>
              <a:off x="0" y="0"/>
              <a:ext cx="1055210" cy="922829"/>
            </a:xfrm>
            <a:custGeom>
              <a:avLst/>
              <a:gdLst/>
              <a:ahLst/>
              <a:cxnLst/>
              <a:rect l="l" t="t" r="r" b="b"/>
              <a:pathLst>
                <a:path w="1055210" h="922829">
                  <a:moveTo>
                    <a:pt x="0" y="0"/>
                  </a:moveTo>
                  <a:lnTo>
                    <a:pt x="1055210" y="0"/>
                  </a:lnTo>
                  <a:lnTo>
                    <a:pt x="1055210" y="922829"/>
                  </a:lnTo>
                  <a:lnTo>
                    <a:pt x="0" y="922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178CB6D0-E1B3-4DBA-D124-544BBB6AB838}"/>
                </a:ext>
              </a:extLst>
            </p:cNvPr>
            <p:cNvSpPr/>
            <p:nvPr/>
          </p:nvSpPr>
          <p:spPr>
            <a:xfrm>
              <a:off x="0" y="0"/>
              <a:ext cx="1055210" cy="922829"/>
            </a:xfrm>
            <a:custGeom>
              <a:avLst/>
              <a:gdLst/>
              <a:ahLst/>
              <a:cxnLst/>
              <a:rect l="l" t="t" r="r" b="b"/>
              <a:pathLst>
                <a:path w="1055210" h="922829">
                  <a:moveTo>
                    <a:pt x="0" y="0"/>
                  </a:moveTo>
                  <a:lnTo>
                    <a:pt x="1055210" y="0"/>
                  </a:lnTo>
                  <a:lnTo>
                    <a:pt x="1055210" y="922829"/>
                  </a:lnTo>
                  <a:lnTo>
                    <a:pt x="0" y="922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3" name="TextBox 20">
            <a:extLst>
              <a:ext uri="{FF2B5EF4-FFF2-40B4-BE49-F238E27FC236}">
                <a16:creationId xmlns:a16="http://schemas.microsoft.com/office/drawing/2014/main" id="{BD06D9D6-A7BD-CA9B-9074-35F5224B6FA4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62587527-3320-2759-7018-9EE849012413}"/>
              </a:ext>
            </a:extLst>
          </p:cNvPr>
          <p:cNvSpPr txBox="1"/>
          <p:nvPr/>
        </p:nvSpPr>
        <p:spPr>
          <a:xfrm>
            <a:off x="3870788" y="1401775"/>
            <a:ext cx="887331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배경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동기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75699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98664-5989-D7CA-6362-C672A578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5AC3CB-3C7E-C05B-BDFF-183D112E96C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B113B6-2EB7-8613-13FC-F9BD481C60D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F12354-B67E-5943-9EAD-4F855A71C49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EC196D3-0F34-D362-FFBF-7B76D5FE7CF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57A5F7D-EFA3-0452-BE89-4E2E7442824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C2979B-6CF4-2841-699E-61B3DB1A19A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6CCD0D-C909-9802-AC45-BD4E5C70B66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72F4F8-FC4C-71FA-2A22-79A7FD9641E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FA21539-D920-7F01-8DA5-8BC79BB05A4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E051C82-6D0F-2468-18D8-618450C9CE7D}"/>
              </a:ext>
            </a:extLst>
          </p:cNvPr>
          <p:cNvGrpSpPr/>
          <p:nvPr/>
        </p:nvGrpSpPr>
        <p:grpSpPr>
          <a:xfrm>
            <a:off x="980629" y="879187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266BA3E-BBD8-B4B4-7BB2-5154AE8B64D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8B4C133-B8E8-E7A2-A64F-F49A1607DC3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D6C0D52-551B-1A3E-6C61-1A9B2AEEFE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1F75349-82F6-CD5D-975E-EAEAFE0BBAB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0151D79-E3F5-2227-C307-E33D3119F13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08E238C-7A96-6273-03D8-C6C096BD2E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C52B436-CC26-771D-F844-80B948EE7D7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2FD331C-D825-2AE6-033B-93C5D76D6E27}"/>
              </a:ext>
            </a:extLst>
          </p:cNvPr>
          <p:cNvSpPr txBox="1"/>
          <p:nvPr/>
        </p:nvSpPr>
        <p:spPr>
          <a:xfrm>
            <a:off x="6019800" y="4502638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AF19F76-3F87-DD72-AB28-73A0D25666CF}"/>
              </a:ext>
            </a:extLst>
          </p:cNvPr>
          <p:cNvSpPr txBox="1"/>
          <p:nvPr/>
        </p:nvSpPr>
        <p:spPr>
          <a:xfrm>
            <a:off x="3602667" y="4080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71844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FBB89-DAF7-56BF-4E7C-70B4F006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19660F-5455-AE01-C6CF-C735F68BFDF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FD7B1F-11C7-A7A3-428B-20258B92ECB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EA4574D-469A-1C4F-D5E4-7960EC79EB6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D477EC2-F365-9AAC-8171-886FDB6C5EA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8452D48-F26F-DEFA-8DDC-8DD1C8AAE1B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DE3D866-89B9-9DC6-FBC5-A8BFA3B6745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55EBD2-8D7A-C334-7C9E-821E92B3C33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9F568ED-B603-9642-5CDC-F8E30EA12E2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7F6180-08C5-C2A6-7425-8F1496C02A6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C74FB9A-77D9-CD3B-B2FE-89938F4FE599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1021147-73DC-AFA1-1925-F4CDA1EE904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FB20DD9-87C8-7054-FAD8-80173B19202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534F24F-B1B4-95F7-ACEA-2811899088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6869540-4A4B-EDB9-77FA-243FBC2E51C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E144A63-E064-3565-FFD1-BF445807B9F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615D753-B596-3338-F8F9-29863A5B79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E8DF859-37D5-E024-38CF-0C9FA5F4A82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69D694CE-3925-2B33-823F-0D3719BC0DFF}"/>
              </a:ext>
            </a:extLst>
          </p:cNvPr>
          <p:cNvSpPr txBox="1"/>
          <p:nvPr/>
        </p:nvSpPr>
        <p:spPr>
          <a:xfrm>
            <a:off x="2992100" y="5529729"/>
            <a:ext cx="3689468" cy="10486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A1574C4E-FB84-1ACB-4FCB-17BB12208364}"/>
              </a:ext>
            </a:extLst>
          </p:cNvPr>
          <p:cNvSpPr txBox="1"/>
          <p:nvPr/>
        </p:nvSpPr>
        <p:spPr>
          <a:xfrm>
            <a:off x="3241841" y="5769850"/>
            <a:ext cx="343972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한계점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500AE058-EC40-7A62-E6B3-299DB80DC07F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8E0D8D42-3C88-2BF2-2D46-31037B273F22}"/>
              </a:ext>
            </a:extLst>
          </p:cNvPr>
          <p:cNvSpPr txBox="1"/>
          <p:nvPr/>
        </p:nvSpPr>
        <p:spPr>
          <a:xfrm>
            <a:off x="3870788" y="1401775"/>
            <a:ext cx="887331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3E0E433D-B10B-DF97-49C2-1CF135FB3965}"/>
              </a:ext>
            </a:extLst>
          </p:cNvPr>
          <p:cNvSpPr txBox="1"/>
          <p:nvPr/>
        </p:nvSpPr>
        <p:spPr>
          <a:xfrm>
            <a:off x="5218340" y="3361267"/>
            <a:ext cx="7947462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과정에서 고려했던 점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2D7AFCE4-0863-C36D-CA1C-DBAA98F6951A}"/>
              </a:ext>
            </a:extLst>
          </p:cNvPr>
          <p:cNvSpPr/>
          <p:nvPr/>
        </p:nvSpPr>
        <p:spPr>
          <a:xfrm>
            <a:off x="3091564" y="4655275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8305A3C7-DFE4-4882-31AE-00EC9E1555C3}"/>
              </a:ext>
            </a:extLst>
          </p:cNvPr>
          <p:cNvSpPr txBox="1"/>
          <p:nvPr/>
        </p:nvSpPr>
        <p:spPr>
          <a:xfrm>
            <a:off x="3817171" y="4624127"/>
            <a:ext cx="962049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사고는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빠르게 탐지하는 것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 가장 중요하다고 판단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4" name="Freeform 22">
            <a:extLst>
              <a:ext uri="{FF2B5EF4-FFF2-40B4-BE49-F238E27FC236}">
                <a16:creationId xmlns:a16="http://schemas.microsoft.com/office/drawing/2014/main" id="{BB5B40C9-2AB2-9117-190A-97EDE4E3F16E}"/>
              </a:ext>
            </a:extLst>
          </p:cNvPr>
          <p:cNvSpPr/>
          <p:nvPr/>
        </p:nvSpPr>
        <p:spPr>
          <a:xfrm>
            <a:off x="3091564" y="5895086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60CF9E5C-06DE-A662-3DF0-049D09D80996}"/>
              </a:ext>
            </a:extLst>
          </p:cNvPr>
          <p:cNvSpPr txBox="1"/>
          <p:nvPr/>
        </p:nvSpPr>
        <p:spPr>
          <a:xfrm>
            <a:off x="3817171" y="5863938"/>
            <a:ext cx="962049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특수 차량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 등장하는 시기는 사고가 일어난 뒤 한참 뒤 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7" name="TextBox 48">
            <a:extLst>
              <a:ext uri="{FF2B5EF4-FFF2-40B4-BE49-F238E27FC236}">
                <a16:creationId xmlns:a16="http://schemas.microsoft.com/office/drawing/2014/main" id="{117AE406-66C2-AE4B-CF1A-D013D209C724}"/>
              </a:ext>
            </a:extLst>
          </p:cNvPr>
          <p:cNvSpPr txBox="1"/>
          <p:nvPr/>
        </p:nvSpPr>
        <p:spPr>
          <a:xfrm>
            <a:off x="5105400" y="5067300"/>
            <a:ext cx="4986104" cy="36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dirty="0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정확성보다는 신속성</a:t>
            </a:r>
            <a:endParaRPr lang="en-US" dirty="0">
              <a:solidFill>
                <a:srgbClr val="658C6A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58" name="TextBox 48">
            <a:extLst>
              <a:ext uri="{FF2B5EF4-FFF2-40B4-BE49-F238E27FC236}">
                <a16:creationId xmlns:a16="http://schemas.microsoft.com/office/drawing/2014/main" id="{E8837AFA-59D4-3DF4-B316-F56DB61F8222}"/>
              </a:ext>
            </a:extLst>
          </p:cNvPr>
          <p:cNvSpPr txBox="1"/>
          <p:nvPr/>
        </p:nvSpPr>
        <p:spPr>
          <a:xfrm>
            <a:off x="3840626" y="6363743"/>
            <a:ext cx="4986104" cy="36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dirty="0" err="1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구급차，소방차，견인차</a:t>
            </a:r>
            <a:r>
              <a:rPr lang="ko-KR" altLang="en-US" dirty="0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 등</a:t>
            </a:r>
            <a:endParaRPr lang="en-US" dirty="0">
              <a:solidFill>
                <a:srgbClr val="658C6A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59" name="Freeform 22">
            <a:extLst>
              <a:ext uri="{FF2B5EF4-FFF2-40B4-BE49-F238E27FC236}">
                <a16:creationId xmlns:a16="http://schemas.microsoft.com/office/drawing/2014/main" id="{8AA89F76-CD34-FAA0-066F-BF9AE9383A9C}"/>
              </a:ext>
            </a:extLst>
          </p:cNvPr>
          <p:cNvSpPr/>
          <p:nvPr/>
        </p:nvSpPr>
        <p:spPr>
          <a:xfrm>
            <a:off x="3091564" y="730098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93CAB00A-9438-8278-D9D7-6CB76D5A5516}"/>
              </a:ext>
            </a:extLst>
          </p:cNvPr>
          <p:cNvSpPr txBox="1"/>
          <p:nvPr/>
        </p:nvSpPr>
        <p:spPr>
          <a:xfrm>
            <a:off x="3817170" y="7269834"/>
            <a:ext cx="1137926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가장 빠르게 사고를 탐지하는 방법은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사고차량 자체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탐지하는 것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7371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FBB89-DAF7-56BF-4E7C-70B4F006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19660F-5455-AE01-C6CF-C735F68BFDF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FD7B1F-11C7-A7A3-428B-20258B92ECB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EA4574D-469A-1C4F-D5E4-7960EC79EB6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D477EC2-F365-9AAC-8171-886FDB6C5EA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8452D48-F26F-DEFA-8DDC-8DD1C8AAE1B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DE3D866-89B9-9DC6-FBC5-A8BFA3B6745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55EBD2-8D7A-C334-7C9E-821E92B3C33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9F568ED-B603-9642-5CDC-F8E30EA12E2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7F6180-08C5-C2A6-7425-8F1496C02A6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C74FB9A-77D9-CD3B-B2FE-89938F4FE599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1021147-73DC-AFA1-1925-F4CDA1EE904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FB20DD9-87C8-7054-FAD8-80173B19202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534F24F-B1B4-95F7-ACEA-2811899088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6869540-4A4B-EDB9-77FA-243FBC2E51C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E144A63-E064-3565-FFD1-BF445807B9F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615D753-B596-3338-F8F9-29863A5B79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E8DF859-37D5-E024-38CF-0C9FA5F4A82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69D694CE-3925-2B33-823F-0D3719BC0DFF}"/>
              </a:ext>
            </a:extLst>
          </p:cNvPr>
          <p:cNvSpPr txBox="1"/>
          <p:nvPr/>
        </p:nvSpPr>
        <p:spPr>
          <a:xfrm>
            <a:off x="2992100" y="5529729"/>
            <a:ext cx="3689468" cy="10486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A1574C4E-FB84-1ACB-4FCB-17BB12208364}"/>
              </a:ext>
            </a:extLst>
          </p:cNvPr>
          <p:cNvSpPr txBox="1"/>
          <p:nvPr/>
        </p:nvSpPr>
        <p:spPr>
          <a:xfrm>
            <a:off x="3241841" y="5769850"/>
            <a:ext cx="343972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한계점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500AE058-EC40-7A62-E6B3-299DB80DC07F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8E0D8D42-3C88-2BF2-2D46-31037B273F22}"/>
              </a:ext>
            </a:extLst>
          </p:cNvPr>
          <p:cNvSpPr txBox="1"/>
          <p:nvPr/>
        </p:nvSpPr>
        <p:spPr>
          <a:xfrm>
            <a:off x="3870788" y="1401775"/>
            <a:ext cx="887331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3E0E433D-B10B-DF97-49C2-1CF135FB3965}"/>
              </a:ext>
            </a:extLst>
          </p:cNvPr>
          <p:cNvSpPr txBox="1"/>
          <p:nvPr/>
        </p:nvSpPr>
        <p:spPr>
          <a:xfrm>
            <a:off x="5218340" y="3361267"/>
            <a:ext cx="7947462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과정에서 고려했던 점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2D7AFCE4-0863-C36D-CA1C-DBAA98F6951A}"/>
              </a:ext>
            </a:extLst>
          </p:cNvPr>
          <p:cNvSpPr/>
          <p:nvPr/>
        </p:nvSpPr>
        <p:spPr>
          <a:xfrm>
            <a:off x="3091564" y="4096911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8305A3C7-DFE4-4882-31AE-00EC9E1555C3}"/>
              </a:ext>
            </a:extLst>
          </p:cNvPr>
          <p:cNvSpPr txBox="1"/>
          <p:nvPr/>
        </p:nvSpPr>
        <p:spPr>
          <a:xfrm>
            <a:off x="3817171" y="4065763"/>
            <a:ext cx="962049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사고는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빠르게 탐지하는 것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 가장 중요하다고 판단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A83D14-C6FA-7B32-FC2A-D92179C97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369" y="4731663"/>
            <a:ext cx="5555390" cy="4530331"/>
          </a:xfrm>
          <a:prstGeom prst="rect">
            <a:avLst/>
          </a:prstGeom>
        </p:spPr>
      </p:pic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DCCA3EAA-F6B8-7F72-092F-1C2338B66018}"/>
              </a:ext>
            </a:extLst>
          </p:cNvPr>
          <p:cNvSpPr/>
          <p:nvPr/>
        </p:nvSpPr>
        <p:spPr>
          <a:xfrm>
            <a:off x="7569035" y="4942212"/>
            <a:ext cx="457200" cy="3017188"/>
          </a:xfrm>
          <a:prstGeom prst="righ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0B93AF7-7591-310F-1283-24AE9B6F1415}"/>
              </a:ext>
            </a:extLst>
          </p:cNvPr>
          <p:cNvCxnSpPr/>
          <p:nvPr/>
        </p:nvCxnSpPr>
        <p:spPr>
          <a:xfrm flipH="1">
            <a:off x="7390759" y="84440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4">
            <a:extLst>
              <a:ext uri="{FF2B5EF4-FFF2-40B4-BE49-F238E27FC236}">
                <a16:creationId xmlns:a16="http://schemas.microsoft.com/office/drawing/2014/main" id="{656134F9-F807-5758-2B39-EF88DBD8B0F4}"/>
              </a:ext>
            </a:extLst>
          </p:cNvPr>
          <p:cNvSpPr txBox="1"/>
          <p:nvPr/>
        </p:nvSpPr>
        <p:spPr>
          <a:xfrm>
            <a:off x="8277128" y="6198578"/>
            <a:ext cx="962049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정상 교통 흐름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923693FE-6DC7-ED7E-E773-DB78C7AC7B65}"/>
              </a:ext>
            </a:extLst>
          </p:cNvPr>
          <p:cNvSpPr txBox="1"/>
          <p:nvPr/>
        </p:nvSpPr>
        <p:spPr>
          <a:xfrm>
            <a:off x="8257089" y="8184363"/>
            <a:ext cx="9620490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FF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사고 차량 정지</a:t>
            </a:r>
            <a:endParaRPr lang="en-US" sz="3000" dirty="0">
              <a:solidFill>
                <a:srgbClr val="FF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2" name="그림 31" descr="텍스트, 프리웨이, 스크린샷, 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85536E-8332-5D64-3885-D01FFFC8F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7153" r="7330" b="10000"/>
          <a:stretch>
            <a:fillRect/>
          </a:stretch>
        </p:blipFill>
        <p:spPr>
          <a:xfrm>
            <a:off x="10976301" y="4811523"/>
            <a:ext cx="5070856" cy="32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AE29-DB8D-20A7-AE15-A457169E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D10AB9-988B-FD6A-5C72-1800C9209F1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CD1C08-F1AB-2864-6BD6-445F7F9463F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85DC7E-9785-A5C2-582D-3FEC12E0639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E695D9-1B93-A420-A899-970114A451C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21C0B0-01E8-F612-47EC-BFE313FC0FD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1E16A35-1355-97EF-49BA-D269E11B37B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073924D-4AFE-E053-7FAC-6766085E0E1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41B95DA-9723-8F3F-BBF2-2FAF78FB17B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D668BED-5FFE-22A1-3A96-301110AF48B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A1D7FD8-F9F0-7D38-36EB-B1D48AD5E6B1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05E4C63-419F-F726-36E3-C7BBF9EBBFE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A7EC0E3-6C4B-76D1-61AF-BBBB8DDB4B9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1F6DEAD-B142-5883-95F7-D4678A087CA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ABA37F5-B154-B692-E302-7B63EA9D5C1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2843931-57A6-E993-8D45-F8D73FA07C0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E2E2E0E-FFE5-ED09-6F6A-FB5A3A2AC77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E396B7F-9026-B4EF-541E-A11215085E8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5A59764-07FF-2A49-8D08-93991E31ACE4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D4B3F58-8921-35F2-9249-F51B21589250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91"/>
              </a:lnSpc>
            </a:pPr>
            <a:r>
              <a:rPr lang="en-US" altLang="ko-KR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71F14B3-9A90-3DDA-362A-946B10504B49}"/>
              </a:ext>
            </a:extLst>
          </p:cNvPr>
          <p:cNvSpPr txBox="1"/>
          <p:nvPr/>
        </p:nvSpPr>
        <p:spPr>
          <a:xfrm>
            <a:off x="6340780" y="5150500"/>
            <a:ext cx="563339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Object Detection(</a:t>
            </a:r>
            <a:r>
              <a:rPr lang="en-US" sz="30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YOLOv8</a:t>
            </a: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57A5264-4E98-4318-0EC8-82035E05891A}"/>
              </a:ext>
            </a:extLst>
          </p:cNvPr>
          <p:cNvSpPr txBox="1"/>
          <p:nvPr/>
        </p:nvSpPr>
        <p:spPr>
          <a:xfrm>
            <a:off x="6482408" y="6591300"/>
            <a:ext cx="563339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Object</a:t>
            </a:r>
            <a:r>
              <a:rPr lang="ko-KR" alt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Tracking(</a:t>
            </a:r>
            <a:r>
              <a:rPr lang="en-US" altLang="ko-KR" sz="3000" dirty="0" err="1">
                <a:solidFill>
                  <a:schemeClr val="accent1">
                    <a:lumMod val="75000"/>
                  </a:scheme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ByteTrack</a:t>
            </a:r>
            <a:r>
              <a:rPr lang="en-US" altLang="ko-KR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endParaRPr lang="en-US" sz="3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8DE5DF00-C3C2-9011-3374-EBAD8669F2F6}"/>
              </a:ext>
            </a:extLst>
          </p:cNvPr>
          <p:cNvSpPr txBox="1"/>
          <p:nvPr/>
        </p:nvSpPr>
        <p:spPr>
          <a:xfrm>
            <a:off x="4907677" y="3579666"/>
            <a:ext cx="8472646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움직임이 관찰되지 않는 차량 탐지</a:t>
            </a:r>
            <a:endParaRPr lang="en-US" altLang="ko-KR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DF80D4C5-1705-026D-977A-34D7E6FBA1BC}"/>
              </a:ext>
            </a:extLst>
          </p:cNvPr>
          <p:cNvSpPr/>
          <p:nvPr/>
        </p:nvSpPr>
        <p:spPr>
          <a:xfrm>
            <a:off x="8884313" y="5894989"/>
            <a:ext cx="519373" cy="519373"/>
          </a:xfrm>
          <a:prstGeom prst="plus">
            <a:avLst>
              <a:gd name="adj" fmla="val 40179"/>
            </a:avLst>
          </a:prstGeom>
          <a:solidFill>
            <a:srgbClr val="4858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5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657</Words>
  <Application>Microsoft Office PowerPoint</Application>
  <PresentationFormat>사용자 지정</PresentationFormat>
  <Paragraphs>207</Paragraphs>
  <Slides>32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Tlab 레트로라이프</vt:lpstr>
      <vt:lpstr>Arial</vt:lpstr>
      <vt:lpstr>맑은 고딕</vt:lpstr>
      <vt:lpstr>Calibri</vt:lpstr>
      <vt:lpstr>Poppins</vt:lpstr>
      <vt:lpstr>TDTD순고딕</vt:lpstr>
      <vt:lpstr>Tlab 레트로라이프 Bold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 베이지 깔끔한 팀 프로젝트 보고서 프레젠테이션</dc:title>
  <dc:creator>정준용</dc:creator>
  <cp:lastModifiedBy>전우재</cp:lastModifiedBy>
  <cp:revision>225</cp:revision>
  <dcterms:created xsi:type="dcterms:W3CDTF">2006-08-16T00:00:00Z</dcterms:created>
  <dcterms:modified xsi:type="dcterms:W3CDTF">2025-06-15T11:42:21Z</dcterms:modified>
  <dc:identifier>DAGqCxxIG8o</dc:identifier>
</cp:coreProperties>
</file>